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Inter" panose="020B0604020202020204" charset="0"/>
      <p:regular r:id="rId18"/>
      <p:bold r:id="rId19"/>
      <p:italic r:id="rId20"/>
      <p:boldItalic r:id="rId21"/>
    </p:embeddedFont>
    <p:embeddedFont>
      <p:font typeface="Inter Bold" panose="020B0604020202020204"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EEF75-0BB9-483C-9E6C-AFE33EC36E7D}" v="14" dt="2026-04-01T16:19:33.351"/>
    <p1510:client id="{6679630C-EBD2-4A43-B75E-4EB8EE77A21F}" v="2" dt="2026-04-01T15:13:58.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332" y="44"/>
      </p:cViewPr>
      <p:guideLst/>
    </p:cSldViewPr>
  </p:slideViewPr>
  <p:notesTextViewPr>
    <p:cViewPr>
      <p:scale>
        <a:sx n="3" d="2"/>
        <a:sy n="3" d="2"/>
      </p:scale>
      <p:origin x="0" y="0"/>
    </p:cViewPr>
  </p:notesTextViewPr>
  <p:notesViewPr>
    <p:cSldViewPr snapToGrid="0" snapToObjects="1">
      <p:cViewPr varScale="1">
        <p:scale>
          <a:sx n="35" d="100"/>
          <a:sy n="35" d="100"/>
        </p:scale>
        <p:origin x="288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sha Peña" userId="10852d2e-ab56-45dc-b55f-ac6b86c67ef9" providerId="ADAL" clId="{EAE5469D-4653-497D-8E85-A6BF10A27934}"/>
    <pc:docChg chg="modMainMaster">
      <pc:chgData name="Keisha Peña" userId="10852d2e-ab56-45dc-b55f-ac6b86c67ef9" providerId="ADAL" clId="{EAE5469D-4653-497D-8E85-A6BF10A27934}" dt="2026-04-01T16:19:33.351" v="20"/>
      <pc:docMkLst>
        <pc:docMk/>
      </pc:docMkLst>
      <pc:sldMasterChg chg="addSp modSp mod modSldLayout">
        <pc:chgData name="Keisha Peña" userId="10852d2e-ab56-45dc-b55f-ac6b86c67ef9" providerId="ADAL" clId="{EAE5469D-4653-497D-8E85-A6BF10A27934}" dt="2026-04-01T16:19:33.351" v="20"/>
        <pc:sldMasterMkLst>
          <pc:docMk/>
          <pc:sldMasterMk cId="0" sldId="2147483648"/>
        </pc:sldMasterMkLst>
        <pc:picChg chg="add mod">
          <ac:chgData name="Keisha Peña" userId="10852d2e-ab56-45dc-b55f-ac6b86c67ef9" providerId="ADAL" clId="{EAE5469D-4653-497D-8E85-A6BF10A27934}" dt="2026-04-01T16:17:49.114" v="6" actId="14100"/>
          <ac:picMkLst>
            <pc:docMk/>
            <pc:sldMasterMk cId="0" sldId="2147483648"/>
            <ac:picMk id="3" creationId="{7ED955FD-2039-88AF-7851-CE4D14D9937C}"/>
          </ac:picMkLst>
        </pc:picChg>
        <pc:sldLayoutChg chg="addSp modSp">
          <pc:chgData name="Keisha Peña" userId="10852d2e-ab56-45dc-b55f-ac6b86c67ef9" providerId="ADAL" clId="{EAE5469D-4653-497D-8E85-A6BF10A27934}" dt="2026-04-01T16:18:42.675" v="7"/>
          <pc:sldLayoutMkLst>
            <pc:docMk/>
            <pc:sldMasterMk cId="0" sldId="2147483648"/>
            <pc:sldLayoutMk cId="0" sldId="2147483650"/>
          </pc:sldLayoutMkLst>
          <pc:picChg chg="add mod">
            <ac:chgData name="Keisha Peña" userId="10852d2e-ab56-45dc-b55f-ac6b86c67ef9" providerId="ADAL" clId="{EAE5469D-4653-497D-8E85-A6BF10A27934}" dt="2026-04-01T16:18:42.675" v="7"/>
            <ac:picMkLst>
              <pc:docMk/>
              <pc:sldMasterMk cId="0" sldId="2147483648"/>
              <pc:sldLayoutMk cId="0" sldId="2147483650"/>
              <ac:picMk id="4" creationId="{1ACA4C54-B10D-DB7E-EC4B-91A9B4DE97AF}"/>
            </ac:picMkLst>
          </pc:picChg>
        </pc:sldLayoutChg>
        <pc:sldLayoutChg chg="addSp modSp">
          <pc:chgData name="Keisha Peña" userId="10852d2e-ab56-45dc-b55f-ac6b86c67ef9" providerId="ADAL" clId="{EAE5469D-4653-497D-8E85-A6BF10A27934}" dt="2026-04-01T16:19:00.432" v="8"/>
          <pc:sldLayoutMkLst>
            <pc:docMk/>
            <pc:sldMasterMk cId="0" sldId="2147483648"/>
            <pc:sldLayoutMk cId="0" sldId="2147483651"/>
          </pc:sldLayoutMkLst>
          <pc:picChg chg="add mod">
            <ac:chgData name="Keisha Peña" userId="10852d2e-ab56-45dc-b55f-ac6b86c67ef9" providerId="ADAL" clId="{EAE5469D-4653-497D-8E85-A6BF10A27934}" dt="2026-04-01T16:19:00.432" v="8"/>
            <ac:picMkLst>
              <pc:docMk/>
              <pc:sldMasterMk cId="0" sldId="2147483648"/>
              <pc:sldLayoutMk cId="0" sldId="2147483651"/>
              <ac:picMk id="4" creationId="{841E01F3-27A8-C6BD-D8F6-9DAF3BA689F7}"/>
            </ac:picMkLst>
          </pc:picChg>
        </pc:sldLayoutChg>
        <pc:sldLayoutChg chg="addSp modSp">
          <pc:chgData name="Keisha Peña" userId="10852d2e-ab56-45dc-b55f-ac6b86c67ef9" providerId="ADAL" clId="{EAE5469D-4653-497D-8E85-A6BF10A27934}" dt="2026-04-01T16:19:02.382" v="9"/>
          <pc:sldLayoutMkLst>
            <pc:docMk/>
            <pc:sldMasterMk cId="0" sldId="2147483648"/>
            <pc:sldLayoutMk cId="0" sldId="2147483652"/>
          </pc:sldLayoutMkLst>
          <pc:picChg chg="add mod">
            <ac:chgData name="Keisha Peña" userId="10852d2e-ab56-45dc-b55f-ac6b86c67ef9" providerId="ADAL" clId="{EAE5469D-4653-497D-8E85-A6BF10A27934}" dt="2026-04-01T16:19:02.382" v="9"/>
            <ac:picMkLst>
              <pc:docMk/>
              <pc:sldMasterMk cId="0" sldId="2147483648"/>
              <pc:sldLayoutMk cId="0" sldId="2147483652"/>
              <ac:picMk id="4" creationId="{98D57E8D-A6FC-9F6C-3362-5AAA99BCC8C2}"/>
            </ac:picMkLst>
          </pc:picChg>
        </pc:sldLayoutChg>
        <pc:sldLayoutChg chg="addSp modSp">
          <pc:chgData name="Keisha Peña" userId="10852d2e-ab56-45dc-b55f-ac6b86c67ef9" providerId="ADAL" clId="{EAE5469D-4653-497D-8E85-A6BF10A27934}" dt="2026-04-01T16:19:04.152" v="10"/>
          <pc:sldLayoutMkLst>
            <pc:docMk/>
            <pc:sldMasterMk cId="0" sldId="2147483648"/>
            <pc:sldLayoutMk cId="0" sldId="2147483653"/>
          </pc:sldLayoutMkLst>
          <pc:picChg chg="add mod">
            <ac:chgData name="Keisha Peña" userId="10852d2e-ab56-45dc-b55f-ac6b86c67ef9" providerId="ADAL" clId="{EAE5469D-4653-497D-8E85-A6BF10A27934}" dt="2026-04-01T16:19:04.152" v="10"/>
            <ac:picMkLst>
              <pc:docMk/>
              <pc:sldMasterMk cId="0" sldId="2147483648"/>
              <pc:sldLayoutMk cId="0" sldId="2147483653"/>
              <ac:picMk id="4" creationId="{F16F9D26-6C48-84E0-8199-A25F6D0C3127}"/>
            </ac:picMkLst>
          </pc:picChg>
        </pc:sldLayoutChg>
        <pc:sldLayoutChg chg="addSp modSp">
          <pc:chgData name="Keisha Peña" userId="10852d2e-ab56-45dc-b55f-ac6b86c67ef9" providerId="ADAL" clId="{EAE5469D-4653-497D-8E85-A6BF10A27934}" dt="2026-04-01T16:19:06.031" v="11"/>
          <pc:sldLayoutMkLst>
            <pc:docMk/>
            <pc:sldMasterMk cId="0" sldId="2147483648"/>
            <pc:sldLayoutMk cId="0" sldId="2147483654"/>
          </pc:sldLayoutMkLst>
          <pc:picChg chg="add mod">
            <ac:chgData name="Keisha Peña" userId="10852d2e-ab56-45dc-b55f-ac6b86c67ef9" providerId="ADAL" clId="{EAE5469D-4653-497D-8E85-A6BF10A27934}" dt="2026-04-01T16:19:06.031" v="11"/>
            <ac:picMkLst>
              <pc:docMk/>
              <pc:sldMasterMk cId="0" sldId="2147483648"/>
              <pc:sldLayoutMk cId="0" sldId="2147483654"/>
              <ac:picMk id="4" creationId="{62C164FD-7619-55FE-DF7E-E0C75480A638}"/>
            </ac:picMkLst>
          </pc:picChg>
        </pc:sldLayoutChg>
        <pc:sldLayoutChg chg="addSp modSp">
          <pc:chgData name="Keisha Peña" userId="10852d2e-ab56-45dc-b55f-ac6b86c67ef9" providerId="ADAL" clId="{EAE5469D-4653-497D-8E85-A6BF10A27934}" dt="2026-04-01T16:19:10.129" v="12"/>
          <pc:sldLayoutMkLst>
            <pc:docMk/>
            <pc:sldMasterMk cId="0" sldId="2147483648"/>
            <pc:sldLayoutMk cId="0" sldId="2147483655"/>
          </pc:sldLayoutMkLst>
          <pc:picChg chg="add mod">
            <ac:chgData name="Keisha Peña" userId="10852d2e-ab56-45dc-b55f-ac6b86c67ef9" providerId="ADAL" clId="{EAE5469D-4653-497D-8E85-A6BF10A27934}" dt="2026-04-01T16:19:10.129" v="12"/>
            <ac:picMkLst>
              <pc:docMk/>
              <pc:sldMasterMk cId="0" sldId="2147483648"/>
              <pc:sldLayoutMk cId="0" sldId="2147483655"/>
              <ac:picMk id="4" creationId="{4C8F6EF7-C2A9-22F7-1645-DD4E974FC635}"/>
            </ac:picMkLst>
          </pc:picChg>
        </pc:sldLayoutChg>
        <pc:sldLayoutChg chg="addSp modSp">
          <pc:chgData name="Keisha Peña" userId="10852d2e-ab56-45dc-b55f-ac6b86c67ef9" providerId="ADAL" clId="{EAE5469D-4653-497D-8E85-A6BF10A27934}" dt="2026-04-01T16:19:12.244" v="13"/>
          <pc:sldLayoutMkLst>
            <pc:docMk/>
            <pc:sldMasterMk cId="0" sldId="2147483648"/>
            <pc:sldLayoutMk cId="0" sldId="2147483656"/>
          </pc:sldLayoutMkLst>
          <pc:picChg chg="add mod">
            <ac:chgData name="Keisha Peña" userId="10852d2e-ab56-45dc-b55f-ac6b86c67ef9" providerId="ADAL" clId="{EAE5469D-4653-497D-8E85-A6BF10A27934}" dt="2026-04-01T16:19:12.244" v="13"/>
            <ac:picMkLst>
              <pc:docMk/>
              <pc:sldMasterMk cId="0" sldId="2147483648"/>
              <pc:sldLayoutMk cId="0" sldId="2147483656"/>
              <ac:picMk id="4" creationId="{8FC829CA-CE73-50D1-8C89-FA6C771D45C5}"/>
            </ac:picMkLst>
          </pc:picChg>
        </pc:sldLayoutChg>
        <pc:sldLayoutChg chg="addSp modSp">
          <pc:chgData name="Keisha Peña" userId="10852d2e-ab56-45dc-b55f-ac6b86c67ef9" providerId="ADAL" clId="{EAE5469D-4653-497D-8E85-A6BF10A27934}" dt="2026-04-01T16:19:14.326" v="14"/>
          <pc:sldLayoutMkLst>
            <pc:docMk/>
            <pc:sldMasterMk cId="0" sldId="2147483648"/>
            <pc:sldLayoutMk cId="0" sldId="2147483657"/>
          </pc:sldLayoutMkLst>
          <pc:picChg chg="add mod">
            <ac:chgData name="Keisha Peña" userId="10852d2e-ab56-45dc-b55f-ac6b86c67ef9" providerId="ADAL" clId="{EAE5469D-4653-497D-8E85-A6BF10A27934}" dt="2026-04-01T16:19:14.326" v="14"/>
            <ac:picMkLst>
              <pc:docMk/>
              <pc:sldMasterMk cId="0" sldId="2147483648"/>
              <pc:sldLayoutMk cId="0" sldId="2147483657"/>
              <ac:picMk id="4" creationId="{FE6C5A87-F706-F8AD-D1AC-791C5FDE59A5}"/>
            </ac:picMkLst>
          </pc:picChg>
        </pc:sldLayoutChg>
        <pc:sldLayoutChg chg="addSp modSp">
          <pc:chgData name="Keisha Peña" userId="10852d2e-ab56-45dc-b55f-ac6b86c67ef9" providerId="ADAL" clId="{EAE5469D-4653-497D-8E85-A6BF10A27934}" dt="2026-04-01T16:19:17.010" v="15"/>
          <pc:sldLayoutMkLst>
            <pc:docMk/>
            <pc:sldMasterMk cId="0" sldId="2147483648"/>
            <pc:sldLayoutMk cId="0" sldId="2147483658"/>
          </pc:sldLayoutMkLst>
          <pc:picChg chg="add mod">
            <ac:chgData name="Keisha Peña" userId="10852d2e-ab56-45dc-b55f-ac6b86c67ef9" providerId="ADAL" clId="{EAE5469D-4653-497D-8E85-A6BF10A27934}" dt="2026-04-01T16:19:17.010" v="15"/>
            <ac:picMkLst>
              <pc:docMk/>
              <pc:sldMasterMk cId="0" sldId="2147483648"/>
              <pc:sldLayoutMk cId="0" sldId="2147483658"/>
              <ac:picMk id="4" creationId="{57AB6907-B324-0294-1543-249BD6BDF541}"/>
            </ac:picMkLst>
          </pc:picChg>
        </pc:sldLayoutChg>
        <pc:sldLayoutChg chg="addSp modSp">
          <pc:chgData name="Keisha Peña" userId="10852d2e-ab56-45dc-b55f-ac6b86c67ef9" providerId="ADAL" clId="{EAE5469D-4653-497D-8E85-A6BF10A27934}" dt="2026-04-01T16:19:21.608" v="16"/>
          <pc:sldLayoutMkLst>
            <pc:docMk/>
            <pc:sldMasterMk cId="0" sldId="2147483648"/>
            <pc:sldLayoutMk cId="0" sldId="2147483659"/>
          </pc:sldLayoutMkLst>
          <pc:picChg chg="add mod">
            <ac:chgData name="Keisha Peña" userId="10852d2e-ab56-45dc-b55f-ac6b86c67ef9" providerId="ADAL" clId="{EAE5469D-4653-497D-8E85-A6BF10A27934}" dt="2026-04-01T16:19:21.608" v="16"/>
            <ac:picMkLst>
              <pc:docMk/>
              <pc:sldMasterMk cId="0" sldId="2147483648"/>
              <pc:sldLayoutMk cId="0" sldId="2147483659"/>
              <ac:picMk id="4" creationId="{EEE04261-85E3-059F-75C6-8483F253B74B}"/>
            </ac:picMkLst>
          </pc:picChg>
        </pc:sldLayoutChg>
        <pc:sldLayoutChg chg="addSp modSp">
          <pc:chgData name="Keisha Peña" userId="10852d2e-ab56-45dc-b55f-ac6b86c67ef9" providerId="ADAL" clId="{EAE5469D-4653-497D-8E85-A6BF10A27934}" dt="2026-04-01T16:19:23.857" v="17"/>
          <pc:sldLayoutMkLst>
            <pc:docMk/>
            <pc:sldMasterMk cId="0" sldId="2147483648"/>
            <pc:sldLayoutMk cId="0" sldId="2147483660"/>
          </pc:sldLayoutMkLst>
          <pc:picChg chg="add mod">
            <ac:chgData name="Keisha Peña" userId="10852d2e-ab56-45dc-b55f-ac6b86c67ef9" providerId="ADAL" clId="{EAE5469D-4653-497D-8E85-A6BF10A27934}" dt="2026-04-01T16:19:23.857" v="17"/>
            <ac:picMkLst>
              <pc:docMk/>
              <pc:sldMasterMk cId="0" sldId="2147483648"/>
              <pc:sldLayoutMk cId="0" sldId="2147483660"/>
              <ac:picMk id="4" creationId="{22980ABE-544B-C1DE-6F51-99F72E896DC9}"/>
            </ac:picMkLst>
          </pc:picChg>
        </pc:sldLayoutChg>
        <pc:sldLayoutChg chg="addSp modSp">
          <pc:chgData name="Keisha Peña" userId="10852d2e-ab56-45dc-b55f-ac6b86c67ef9" providerId="ADAL" clId="{EAE5469D-4653-497D-8E85-A6BF10A27934}" dt="2026-04-01T16:19:26.228" v="18"/>
          <pc:sldLayoutMkLst>
            <pc:docMk/>
            <pc:sldMasterMk cId="0" sldId="2147483648"/>
            <pc:sldLayoutMk cId="0" sldId="2147483661"/>
          </pc:sldLayoutMkLst>
          <pc:picChg chg="add mod">
            <ac:chgData name="Keisha Peña" userId="10852d2e-ab56-45dc-b55f-ac6b86c67ef9" providerId="ADAL" clId="{EAE5469D-4653-497D-8E85-A6BF10A27934}" dt="2026-04-01T16:19:26.228" v="18"/>
            <ac:picMkLst>
              <pc:docMk/>
              <pc:sldMasterMk cId="0" sldId="2147483648"/>
              <pc:sldLayoutMk cId="0" sldId="2147483661"/>
              <ac:picMk id="4" creationId="{D1658ABA-6B36-328E-DB36-4A64CDD4B330}"/>
            </ac:picMkLst>
          </pc:picChg>
        </pc:sldLayoutChg>
        <pc:sldLayoutChg chg="addSp modSp">
          <pc:chgData name="Keisha Peña" userId="10852d2e-ab56-45dc-b55f-ac6b86c67ef9" providerId="ADAL" clId="{EAE5469D-4653-497D-8E85-A6BF10A27934}" dt="2026-04-01T16:19:30.961" v="19"/>
          <pc:sldLayoutMkLst>
            <pc:docMk/>
            <pc:sldMasterMk cId="0" sldId="2147483648"/>
            <pc:sldLayoutMk cId="0" sldId="2147483662"/>
          </pc:sldLayoutMkLst>
          <pc:picChg chg="add mod">
            <ac:chgData name="Keisha Peña" userId="10852d2e-ab56-45dc-b55f-ac6b86c67ef9" providerId="ADAL" clId="{EAE5469D-4653-497D-8E85-A6BF10A27934}" dt="2026-04-01T16:19:30.961" v="19"/>
            <ac:picMkLst>
              <pc:docMk/>
              <pc:sldMasterMk cId="0" sldId="2147483648"/>
              <pc:sldLayoutMk cId="0" sldId="2147483662"/>
              <ac:picMk id="4" creationId="{A37EFB9A-1CB8-E46A-2405-629B5716A3A3}"/>
            </ac:picMkLst>
          </pc:picChg>
        </pc:sldLayoutChg>
        <pc:sldLayoutChg chg="addSp modSp">
          <pc:chgData name="Keisha Peña" userId="10852d2e-ab56-45dc-b55f-ac6b86c67ef9" providerId="ADAL" clId="{EAE5469D-4653-497D-8E85-A6BF10A27934}" dt="2026-04-01T16:19:33.351" v="20"/>
          <pc:sldLayoutMkLst>
            <pc:docMk/>
            <pc:sldMasterMk cId="0" sldId="2147483648"/>
            <pc:sldLayoutMk cId="0" sldId="2147483663"/>
          </pc:sldLayoutMkLst>
          <pc:picChg chg="add mod">
            <ac:chgData name="Keisha Peña" userId="10852d2e-ab56-45dc-b55f-ac6b86c67ef9" providerId="ADAL" clId="{EAE5469D-4653-497D-8E85-A6BF10A27934}" dt="2026-04-01T16:19:33.351" v="20"/>
            <ac:picMkLst>
              <pc:docMk/>
              <pc:sldMasterMk cId="0" sldId="2147483648"/>
              <pc:sldLayoutMk cId="0" sldId="2147483663"/>
              <ac:picMk id="4" creationId="{48CB6D11-10FC-C889-EB80-1940F7439C7E}"/>
            </ac:picMkLst>
          </pc:picChg>
        </pc:sldLayoutChg>
      </pc:sldMasterChg>
    </pc:docChg>
  </pc:docChgLst>
  <pc:docChgLst>
    <pc:chgData name="Mike Harper" userId="7b90e69e-c0bd-44d0-b064-4df396e2cae3" providerId="ADAL" clId="{2EDC131A-F224-4DA9-91A8-97E4094CE112}"/>
    <pc:docChg chg="modSld">
      <pc:chgData name="Mike Harper" userId="7b90e69e-c0bd-44d0-b064-4df396e2cae3" providerId="ADAL" clId="{2EDC131A-F224-4DA9-91A8-97E4094CE112}" dt="2026-04-01T15:13:58.564" v="1"/>
      <pc:docMkLst>
        <pc:docMk/>
      </pc:docMkLst>
      <pc:sldChg chg="modSp mod">
        <pc:chgData name="Mike Harper" userId="7b90e69e-c0bd-44d0-b064-4df396e2cae3" providerId="ADAL" clId="{2EDC131A-F224-4DA9-91A8-97E4094CE112}" dt="2026-04-01T15:13:58.564" v="1"/>
        <pc:sldMkLst>
          <pc:docMk/>
          <pc:sldMk cId="0" sldId="269"/>
        </pc:sldMkLst>
        <pc:spChg chg="mod">
          <ac:chgData name="Mike Harper" userId="7b90e69e-c0bd-44d0-b064-4df396e2cae3" providerId="ADAL" clId="{2EDC131A-F224-4DA9-91A8-97E4094CE112}" dt="2026-04-01T15:13:58.564" v="1"/>
          <ac:spMkLst>
            <pc:docMk/>
            <pc:sldMk cId="0" sldId="269"/>
            <ac:spMk id="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C1B76-80F0-32AF-3331-BD81E18632B7}"/>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91636D-9B28-F545-A402-18C4AECB8E18}"/>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0A9A2695-D6DC-4AB0-81A2-7E74CCF0E303}" type="datetimeFigureOut">
              <a:rPr lang="en-US" smtClean="0"/>
              <a:t>4/2/2026</a:t>
            </a:fld>
            <a:endParaRPr lang="en-US"/>
          </a:p>
        </p:txBody>
      </p:sp>
      <p:sp>
        <p:nvSpPr>
          <p:cNvPr id="4" name="Footer Placeholder 3">
            <a:extLst>
              <a:ext uri="{FF2B5EF4-FFF2-40B4-BE49-F238E27FC236}">
                <a16:creationId xmlns:a16="http://schemas.microsoft.com/office/drawing/2014/main" id="{0AD15E5E-968E-6A17-A0F3-DE631999E5E3}"/>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B992E7-D21A-2F19-120E-CD9790AD5E60}"/>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0D3EAC48-4059-4D08-B61D-2C47FE7C6F7C}" type="slidenum">
              <a:rPr lang="en-US" smtClean="0"/>
              <a:t>‹#›</a:t>
            </a:fld>
            <a:endParaRPr lang="en-US"/>
          </a:p>
        </p:txBody>
      </p:sp>
    </p:spTree>
    <p:extLst>
      <p:ext uri="{BB962C8B-B14F-4D97-AF65-F5344CB8AC3E}">
        <p14:creationId xmlns:p14="http://schemas.microsoft.com/office/powerpoint/2010/main" val="474475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63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57AB6907-B324-0294-1543-249BD6BDF541}"/>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EEE04261-85E3-059F-75C6-8483F253B74B}"/>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22980ABE-544B-C1DE-6F51-99F72E896DC9}"/>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D1658ABA-6B36-328E-DB36-4A64CDD4B330}"/>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A37EFB9A-1CB8-E46A-2405-629B5716A3A3}"/>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48CB6D11-10FC-C889-EB80-1940F7439C7E}"/>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1ACA4C54-B10D-DB7E-EC4B-91A9B4DE97AF}"/>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841E01F3-27A8-C6BD-D8F6-9DAF3BA689F7}"/>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98D57E8D-A6FC-9F6C-3362-5AAA99BCC8C2}"/>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F16F9D26-6C48-84E0-8199-A25F6D0C3127}"/>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62C164FD-7619-55FE-DF7E-E0C75480A638}"/>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4C8F6EF7-C2A9-22F7-1645-DD4E974FC635}"/>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8FC829CA-CE73-50D1-8C89-FA6C771D45C5}"/>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pic>
        <p:nvPicPr>
          <p:cNvPr id="4" name="Picture 3">
            <a:extLst>
              <a:ext uri="{FF2B5EF4-FFF2-40B4-BE49-F238E27FC236}">
                <a16:creationId xmlns:a16="http://schemas.microsoft.com/office/drawing/2014/main" id="{FE6C5A87-F706-F8AD-D1AC-791C5FDE59A5}"/>
              </a:ext>
            </a:extLst>
          </p:cNvPr>
          <p:cNvPicPr>
            <a:picLocks noChangeAspect="1"/>
          </p:cNvPicPr>
          <p:nvPr userDrawn="1"/>
        </p:nvPicPr>
        <p:blipFill>
          <a:blip r:embed="rId2"/>
          <a:stretch>
            <a:fillRect/>
          </a:stretch>
        </p:blipFill>
        <p:spPr>
          <a:xfrm>
            <a:off x="12082408" y="357135"/>
            <a:ext cx="2145557" cy="83100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955FD-2039-88AF-7851-CE4D14D9937C}"/>
              </a:ext>
            </a:extLst>
          </p:cNvPr>
          <p:cNvPicPr>
            <a:picLocks noChangeAspect="1"/>
          </p:cNvPicPr>
          <p:nvPr userDrawn="1"/>
        </p:nvPicPr>
        <p:blipFill>
          <a:blip r:embed="rId17"/>
          <a:stretch>
            <a:fillRect/>
          </a:stretch>
        </p:blipFill>
        <p:spPr>
          <a:xfrm>
            <a:off x="12082408" y="357135"/>
            <a:ext cx="2145557" cy="8310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793790" y="1351598"/>
            <a:ext cx="1920954" cy="426244"/>
          </a:xfrm>
          <a:prstGeom prst="roundRect">
            <a:avLst>
              <a:gd name="adj" fmla="val 17880"/>
            </a:avLst>
          </a:prstGeom>
          <a:solidFill>
            <a:srgbClr val="DADBF1"/>
          </a:solidFill>
          <a:ln/>
        </p:spPr>
        <p:txBody>
          <a:bodyPr/>
          <a:lstStyle/>
          <a:p>
            <a:endParaRPr lang="en-US"/>
          </a:p>
        </p:txBody>
      </p:sp>
      <p:sp>
        <p:nvSpPr>
          <p:cNvPr id="3" name="Text 1"/>
          <p:cNvSpPr/>
          <p:nvPr/>
        </p:nvSpPr>
        <p:spPr>
          <a:xfrm>
            <a:off x="929878" y="1419582"/>
            <a:ext cx="1648778" cy="290274"/>
          </a:xfrm>
          <a:prstGeom prst="rect">
            <a:avLst/>
          </a:prstGeom>
          <a:noFill/>
          <a:ln/>
        </p:spPr>
        <p:txBody>
          <a:bodyPr wrap="non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FEDERAL TAX LAW</a:t>
            </a:r>
            <a:endParaRPr lang="en-US" sz="1400" dirty="0"/>
          </a:p>
        </p:txBody>
      </p:sp>
      <p:sp>
        <p:nvSpPr>
          <p:cNvPr id="4" name="Shape 2"/>
          <p:cNvSpPr/>
          <p:nvPr/>
        </p:nvSpPr>
        <p:spPr>
          <a:xfrm>
            <a:off x="2828092" y="1343978"/>
            <a:ext cx="2832497" cy="441484"/>
          </a:xfrm>
          <a:prstGeom prst="roundRect">
            <a:avLst>
              <a:gd name="adj" fmla="val 17263"/>
            </a:avLst>
          </a:prstGeom>
          <a:noFill/>
          <a:ln w="7620">
            <a:solidFill>
              <a:srgbClr val="4950BC"/>
            </a:solidFill>
            <a:prstDash val="solid"/>
          </a:ln>
        </p:spPr>
        <p:txBody>
          <a:bodyPr/>
          <a:lstStyle/>
          <a:p>
            <a:endParaRPr lang="en-US"/>
          </a:p>
        </p:txBody>
      </p:sp>
      <p:sp>
        <p:nvSpPr>
          <p:cNvPr id="5" name="Text 3"/>
          <p:cNvSpPr/>
          <p:nvPr/>
        </p:nvSpPr>
        <p:spPr>
          <a:xfrm>
            <a:off x="2971800" y="1419582"/>
            <a:ext cx="2545080" cy="290274"/>
          </a:xfrm>
          <a:prstGeom prst="rect">
            <a:avLst/>
          </a:prstGeom>
          <a:noFill/>
          <a:ln/>
        </p:spPr>
        <p:txBody>
          <a:bodyPr wrap="none" lIns="0" tIns="0" rIns="0" bIns="0" rtlCol="0" anchor="t"/>
          <a:lstStyle/>
          <a:p>
            <a:pPr marL="0" indent="0" algn="l">
              <a:lnSpc>
                <a:spcPts val="2250"/>
              </a:lnSpc>
              <a:buNone/>
            </a:pPr>
            <a:r>
              <a:rPr lang="en-US" sz="1400" dirty="0">
                <a:solidFill>
                  <a:srgbClr val="4950BC"/>
                </a:solidFill>
                <a:latin typeface="Inter" pitchFamily="34" charset="0"/>
                <a:ea typeface="Inter" pitchFamily="34" charset="-122"/>
                <a:cs typeface="Inter" pitchFamily="34" charset="-120"/>
              </a:rPr>
              <a:t>EFFECTIVE JANUARY 1, 2026</a:t>
            </a:r>
            <a:endParaRPr lang="en-US" sz="1400" dirty="0"/>
          </a:p>
        </p:txBody>
      </p:sp>
      <p:sp>
        <p:nvSpPr>
          <p:cNvPr id="6" name="Text 4"/>
          <p:cNvSpPr/>
          <p:nvPr/>
        </p:nvSpPr>
        <p:spPr>
          <a:xfrm>
            <a:off x="793790" y="1876187"/>
            <a:ext cx="12229624"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The New 1% Remittance Transfer Excise Tax</a:t>
            </a:r>
            <a:endParaRPr lang="en-US" sz="4450" dirty="0"/>
          </a:p>
        </p:txBody>
      </p:sp>
      <p:sp>
        <p:nvSpPr>
          <p:cNvPr id="7" name="Text 5"/>
          <p:cNvSpPr/>
          <p:nvPr/>
        </p:nvSpPr>
        <p:spPr>
          <a:xfrm>
            <a:off x="793790" y="292512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The </a:t>
            </a:r>
            <a:r>
              <a:rPr lang="en-US" sz="1750" b="1" dirty="0">
                <a:solidFill>
                  <a:srgbClr val="272525"/>
                </a:solidFill>
                <a:latin typeface="Inter" pitchFamily="34" charset="0"/>
                <a:ea typeface="Inter" pitchFamily="34" charset="-122"/>
                <a:cs typeface="Inter" pitchFamily="34" charset="-120"/>
              </a:rPr>
              <a:t>One Big Beautiful Bill Act (Public Law 119-21)</a:t>
            </a:r>
            <a:r>
              <a:rPr lang="en-US" sz="1750" dirty="0">
                <a:solidFill>
                  <a:srgbClr val="272525"/>
                </a:solidFill>
                <a:latin typeface="Inter" pitchFamily="34" charset="0"/>
                <a:ea typeface="Inter" pitchFamily="34" charset="-122"/>
                <a:cs typeface="Inter" pitchFamily="34" charset="-120"/>
              </a:rPr>
              <a:t>, signed July 4, 2025, introduces a 1% federal excise tax on certain cross-border money transfers from the U.S. Effective January 1, 2026.</a:t>
            </a:r>
            <a:endParaRPr lang="en-US" sz="1750" dirty="0"/>
          </a:p>
        </p:txBody>
      </p:sp>
      <p:sp>
        <p:nvSpPr>
          <p:cNvPr id="8" name="Text 6"/>
          <p:cNvSpPr/>
          <p:nvPr/>
        </p:nvSpPr>
        <p:spPr>
          <a:xfrm>
            <a:off x="793790" y="4019431"/>
            <a:ext cx="4158615"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1%</a:t>
            </a:r>
            <a:endParaRPr lang="en-US" sz="5850" dirty="0"/>
          </a:p>
        </p:txBody>
      </p:sp>
      <p:sp>
        <p:nvSpPr>
          <p:cNvPr id="9" name="Text 7"/>
          <p:cNvSpPr/>
          <p:nvPr/>
        </p:nvSpPr>
        <p:spPr>
          <a:xfrm>
            <a:off x="1455420" y="5051227"/>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Federal Excise Tax</a:t>
            </a:r>
            <a:endParaRPr lang="en-US" sz="2200" dirty="0"/>
          </a:p>
        </p:txBody>
      </p:sp>
      <p:sp>
        <p:nvSpPr>
          <p:cNvPr id="10" name="Text 8"/>
          <p:cNvSpPr/>
          <p:nvPr/>
        </p:nvSpPr>
        <p:spPr>
          <a:xfrm>
            <a:off x="793790" y="5541645"/>
            <a:ext cx="4158615" cy="362903"/>
          </a:xfrm>
          <a:prstGeom prst="rect">
            <a:avLst/>
          </a:prstGeom>
          <a:noFill/>
          <a:ln/>
        </p:spPr>
        <p:txBody>
          <a:bodyPr wrap="non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On qualifying cross-border transfers</a:t>
            </a:r>
            <a:endParaRPr lang="en-US" sz="1750" dirty="0"/>
          </a:p>
        </p:txBody>
      </p:sp>
      <p:sp>
        <p:nvSpPr>
          <p:cNvPr id="11" name="Text 9"/>
          <p:cNvSpPr/>
          <p:nvPr/>
        </p:nvSpPr>
        <p:spPr>
          <a:xfrm>
            <a:off x="5235893" y="4019431"/>
            <a:ext cx="4158615"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$10B</a:t>
            </a:r>
            <a:endParaRPr lang="en-US" sz="5850" dirty="0"/>
          </a:p>
        </p:txBody>
      </p:sp>
      <p:sp>
        <p:nvSpPr>
          <p:cNvPr id="12" name="Text 10"/>
          <p:cNvSpPr/>
          <p:nvPr/>
        </p:nvSpPr>
        <p:spPr>
          <a:xfrm>
            <a:off x="5897523" y="5051227"/>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Projected Revenue</a:t>
            </a:r>
            <a:endParaRPr lang="en-US" sz="2200" dirty="0"/>
          </a:p>
        </p:txBody>
      </p:sp>
      <p:sp>
        <p:nvSpPr>
          <p:cNvPr id="13" name="Text 11"/>
          <p:cNvSpPr/>
          <p:nvPr/>
        </p:nvSpPr>
        <p:spPr>
          <a:xfrm>
            <a:off x="5235893" y="5541645"/>
            <a:ext cx="4158615" cy="362903"/>
          </a:xfrm>
          <a:prstGeom prst="rect">
            <a:avLst/>
          </a:prstGeom>
          <a:noFill/>
          <a:ln/>
        </p:spPr>
        <p:txBody>
          <a:bodyPr wrap="non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Over 10 years</a:t>
            </a:r>
            <a:endParaRPr lang="en-US" sz="1750" dirty="0"/>
          </a:p>
        </p:txBody>
      </p:sp>
      <p:sp>
        <p:nvSpPr>
          <p:cNvPr id="14" name="Text 12"/>
          <p:cNvSpPr/>
          <p:nvPr/>
        </p:nvSpPr>
        <p:spPr>
          <a:xfrm>
            <a:off x="9677995" y="4019431"/>
            <a:ext cx="4158615"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2026</a:t>
            </a:r>
            <a:endParaRPr lang="en-US" sz="5850" dirty="0"/>
          </a:p>
        </p:txBody>
      </p:sp>
      <p:sp>
        <p:nvSpPr>
          <p:cNvPr id="15" name="Text 13"/>
          <p:cNvSpPr/>
          <p:nvPr/>
        </p:nvSpPr>
        <p:spPr>
          <a:xfrm>
            <a:off x="10339626" y="5051227"/>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Effective Date</a:t>
            </a:r>
            <a:endParaRPr lang="en-US" sz="2200" dirty="0"/>
          </a:p>
        </p:txBody>
      </p:sp>
      <p:sp>
        <p:nvSpPr>
          <p:cNvPr id="16" name="Text 14"/>
          <p:cNvSpPr/>
          <p:nvPr/>
        </p:nvSpPr>
        <p:spPr>
          <a:xfrm>
            <a:off x="9677995" y="5541645"/>
            <a:ext cx="4158615" cy="362903"/>
          </a:xfrm>
          <a:prstGeom prst="rect">
            <a:avLst/>
          </a:prstGeom>
          <a:noFill/>
          <a:ln/>
        </p:spPr>
        <p:txBody>
          <a:bodyPr wrap="non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January 1, 2026</a:t>
            </a:r>
            <a:endParaRPr lang="en-US" sz="1750" dirty="0"/>
          </a:p>
        </p:txBody>
      </p:sp>
      <p:sp>
        <p:nvSpPr>
          <p:cNvPr id="17" name="Text 15"/>
          <p:cNvSpPr/>
          <p:nvPr/>
        </p:nvSpPr>
        <p:spPr>
          <a:xfrm>
            <a:off x="793790" y="615969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This presentation covers: key provisions, compliance obligations, exemptions, who the tax really hits, and broader implications for individuals, providers, and recipient countries.</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2954179" y="788432"/>
            <a:ext cx="1298019" cy="201573"/>
          </a:xfrm>
          <a:prstGeom prst="roundRect">
            <a:avLst>
              <a:gd name="adj" fmla="val 21070"/>
            </a:avLst>
          </a:prstGeom>
          <a:solidFill>
            <a:srgbClr val="DADBF1"/>
          </a:solidFill>
          <a:ln/>
        </p:spPr>
        <p:txBody>
          <a:bodyPr/>
          <a:lstStyle/>
          <a:p>
            <a:endParaRPr lang="en-US"/>
          </a:p>
        </p:txBody>
      </p:sp>
      <p:sp>
        <p:nvSpPr>
          <p:cNvPr id="3" name="Text 1"/>
          <p:cNvSpPr/>
          <p:nvPr/>
        </p:nvSpPr>
        <p:spPr>
          <a:xfrm>
            <a:off x="3030022" y="826294"/>
            <a:ext cx="1146334" cy="125849"/>
          </a:xfrm>
          <a:prstGeom prst="rect">
            <a:avLst/>
          </a:prstGeom>
          <a:noFill/>
          <a:ln/>
        </p:spPr>
        <p:txBody>
          <a:bodyPr wrap="none" lIns="0" tIns="0" rIns="0" bIns="0" rtlCol="0" anchor="t"/>
          <a:lstStyle/>
          <a:p>
            <a:pPr marL="0" indent="0" algn="l">
              <a:lnSpc>
                <a:spcPts val="950"/>
              </a:lnSpc>
              <a:buNone/>
            </a:pPr>
            <a:r>
              <a:rPr lang="en-US" sz="750" dirty="0">
                <a:solidFill>
                  <a:srgbClr val="272525"/>
                </a:solidFill>
                <a:latin typeface="Inter" pitchFamily="34" charset="0"/>
                <a:ea typeface="Inter" pitchFamily="34" charset="-122"/>
                <a:cs typeface="Inter" pitchFamily="34" charset="-120"/>
              </a:rPr>
              <a:t>OPERATIONAL BURDEN</a:t>
            </a:r>
            <a:endParaRPr lang="en-US" sz="750" dirty="0"/>
          </a:p>
        </p:txBody>
      </p:sp>
      <p:sp>
        <p:nvSpPr>
          <p:cNvPr id="4" name="Text 2"/>
          <p:cNvSpPr/>
          <p:nvPr/>
        </p:nvSpPr>
        <p:spPr>
          <a:xfrm>
            <a:off x="2954179" y="1018103"/>
            <a:ext cx="3650575" cy="394930"/>
          </a:xfrm>
          <a:prstGeom prst="rect">
            <a:avLst/>
          </a:prstGeom>
          <a:noFill/>
          <a:ln/>
        </p:spPr>
        <p:txBody>
          <a:bodyPr wrap="none" lIns="0" tIns="0" rIns="0" bIns="0" rtlCol="0" anchor="t"/>
          <a:lstStyle/>
          <a:p>
            <a:pPr marL="0" indent="0" algn="l">
              <a:lnSpc>
                <a:spcPts val="3100"/>
              </a:lnSpc>
              <a:buNone/>
            </a:pPr>
            <a:r>
              <a:rPr lang="en-US" sz="2450" b="1" dirty="0">
                <a:solidFill>
                  <a:srgbClr val="000000"/>
                </a:solidFill>
                <a:latin typeface="Inter Bold" pitchFamily="34" charset="0"/>
                <a:ea typeface="Inter Bold" pitchFamily="34" charset="-122"/>
                <a:cs typeface="Inter Bold" pitchFamily="34" charset="-120"/>
              </a:rPr>
              <a:t>Compliance Challenges</a:t>
            </a:r>
            <a:endParaRPr lang="en-US" sz="2450" dirty="0"/>
          </a:p>
        </p:txBody>
      </p:sp>
      <p:sp>
        <p:nvSpPr>
          <p:cNvPr id="5" name="Text 3"/>
          <p:cNvSpPr/>
          <p:nvPr/>
        </p:nvSpPr>
        <p:spPr>
          <a:xfrm>
            <a:off x="2954179" y="1518642"/>
            <a:ext cx="8721923" cy="315039"/>
          </a:xfrm>
          <a:prstGeom prst="rect">
            <a:avLst/>
          </a:prstGeom>
          <a:noFill/>
          <a:ln/>
        </p:spPr>
        <p:txBody>
          <a:bodyPr wrap="square" lIns="0" tIns="0" rIns="0" bIns="0" rtlCol="0" anchor="t"/>
          <a:lstStyle/>
          <a:p>
            <a:pPr marL="0" indent="0" algn="l">
              <a:lnSpc>
                <a:spcPts val="1200"/>
              </a:lnSpc>
              <a:buNone/>
            </a:pPr>
            <a:r>
              <a:rPr lang="en-US" sz="950" dirty="0">
                <a:solidFill>
                  <a:srgbClr val="272525"/>
                </a:solidFill>
                <a:latin typeface="Inter" pitchFamily="34" charset="0"/>
                <a:ea typeface="Inter" pitchFamily="34" charset="-122"/>
                <a:cs typeface="Inter" pitchFamily="34" charset="-120"/>
              </a:rPr>
              <a:t>The law was enacted </a:t>
            </a:r>
            <a:r>
              <a:rPr lang="en-US" sz="950" b="1" dirty="0">
                <a:solidFill>
                  <a:srgbClr val="272525"/>
                </a:solidFill>
                <a:latin typeface="Inter" pitchFamily="34" charset="0"/>
                <a:ea typeface="Inter" pitchFamily="34" charset="-122"/>
                <a:cs typeface="Inter" pitchFamily="34" charset="-120"/>
              </a:rPr>
              <a:t>July 4, 2025</a:t>
            </a:r>
            <a:r>
              <a:rPr lang="en-US" sz="950" dirty="0">
                <a:solidFill>
                  <a:srgbClr val="272525"/>
                </a:solidFill>
                <a:latin typeface="Inter" pitchFamily="34" charset="0"/>
                <a:ea typeface="Inter" pitchFamily="34" charset="-122"/>
                <a:cs typeface="Inter" pitchFamily="34" charset="-120"/>
              </a:rPr>
              <a:t> and took effect </a:t>
            </a:r>
            <a:r>
              <a:rPr lang="en-US" sz="950" b="1" dirty="0">
                <a:solidFill>
                  <a:srgbClr val="272525"/>
                </a:solidFill>
                <a:latin typeface="Inter" pitchFamily="34" charset="0"/>
                <a:ea typeface="Inter" pitchFamily="34" charset="-122"/>
                <a:cs typeface="Inter" pitchFamily="34" charset="-120"/>
              </a:rPr>
              <a:t>January 1, 2026</a:t>
            </a:r>
            <a:r>
              <a:rPr lang="en-US" sz="950" dirty="0">
                <a:solidFill>
                  <a:srgbClr val="272525"/>
                </a:solidFill>
                <a:latin typeface="Inter" pitchFamily="34" charset="0"/>
                <a:ea typeface="Inter" pitchFamily="34" charset="-122"/>
                <a:cs typeface="Inter" pitchFamily="34" charset="-120"/>
              </a:rPr>
              <a:t> — a compressed six-month timeline coinciding with the busiest retail season of the year.</a:t>
            </a:r>
            <a:endParaRPr lang="en-US" sz="950" dirty="0"/>
          </a:p>
        </p:txBody>
      </p:sp>
      <p:sp>
        <p:nvSpPr>
          <p:cNvPr id="6" name="Text 4"/>
          <p:cNvSpPr/>
          <p:nvPr/>
        </p:nvSpPr>
        <p:spPr>
          <a:xfrm>
            <a:off x="2954179" y="1983224"/>
            <a:ext cx="3427214" cy="197406"/>
          </a:xfrm>
          <a:prstGeom prst="rect">
            <a:avLst/>
          </a:prstGeom>
          <a:noFill/>
          <a:ln/>
        </p:spPr>
        <p:txBody>
          <a:bodyPr wrap="none" lIns="0" tIns="0" rIns="0" bIns="0" rtlCol="0" anchor="t"/>
          <a:lstStyle/>
          <a:p>
            <a:pPr marL="0" indent="0" algn="l">
              <a:lnSpc>
                <a:spcPts val="1550"/>
              </a:lnSpc>
              <a:buNone/>
            </a:pPr>
            <a:r>
              <a:rPr lang="en-US" sz="1200" b="1" dirty="0">
                <a:solidFill>
                  <a:srgbClr val="000000"/>
                </a:solidFill>
                <a:latin typeface="Inter Bold" pitchFamily="34" charset="0"/>
                <a:ea typeface="Inter Bold" pitchFamily="34" charset="-122"/>
                <a:cs typeface="Inter Bold" pitchFamily="34" charset="-120"/>
              </a:rPr>
              <a:t>System and Infrastructure Updates Required</a:t>
            </a:r>
            <a:endParaRPr lang="en-US" sz="1200" dirty="0"/>
          </a:p>
        </p:txBody>
      </p:sp>
      <p:sp>
        <p:nvSpPr>
          <p:cNvPr id="7" name="Text 5"/>
          <p:cNvSpPr/>
          <p:nvPr/>
        </p:nvSpPr>
        <p:spPr>
          <a:xfrm>
            <a:off x="2954179" y="2250996"/>
            <a:ext cx="4658201" cy="861536"/>
          </a:xfrm>
          <a:prstGeom prst="rect">
            <a:avLst/>
          </a:prstGeom>
          <a:noFill/>
          <a:ln/>
        </p:spPr>
        <p:txBody>
          <a:bodyPr wrap="square" lIns="0" tIns="0" rIns="0" bIns="0" rtlCol="0" anchor="t"/>
          <a:lstStyle/>
          <a:p>
            <a:pPr marL="342900" indent="-342900" algn="l">
              <a:lnSpc>
                <a:spcPts val="1200"/>
              </a:lnSpc>
              <a:buSzPct val="100000"/>
              <a:buChar char="•"/>
            </a:pPr>
            <a:r>
              <a:rPr lang="en-US" sz="950" dirty="0">
                <a:solidFill>
                  <a:srgbClr val="272525"/>
                </a:solidFill>
                <a:latin typeface="Inter" pitchFamily="34" charset="0"/>
                <a:ea typeface="Inter" pitchFamily="34" charset="-122"/>
                <a:cs typeface="Inter" pitchFamily="34" charset="-120"/>
              </a:rPr>
              <a:t>Updating point-of-sale systems at hundreds of thousands of retail locations</a:t>
            </a:r>
            <a:endParaRPr lang="en-US" sz="950" dirty="0"/>
          </a:p>
          <a:p>
            <a:pPr marL="342900" indent="-342900" algn="l">
              <a:lnSpc>
                <a:spcPts val="1200"/>
              </a:lnSpc>
              <a:buSzPct val="100000"/>
              <a:buChar char="•"/>
            </a:pPr>
            <a:r>
              <a:rPr lang="en-US" sz="950" dirty="0">
                <a:solidFill>
                  <a:srgbClr val="272525"/>
                </a:solidFill>
                <a:latin typeface="Inter" pitchFamily="34" charset="0"/>
                <a:ea typeface="Inter" pitchFamily="34" charset="-122"/>
                <a:cs typeface="Inter" pitchFamily="34" charset="-120"/>
              </a:rPr>
              <a:t>Replacing signage at all agent and retail locations</a:t>
            </a:r>
            <a:endParaRPr lang="en-US" sz="950" dirty="0"/>
          </a:p>
          <a:p>
            <a:pPr marL="342900" indent="-342900" algn="l">
              <a:lnSpc>
                <a:spcPts val="1200"/>
              </a:lnSpc>
              <a:buSzPct val="100000"/>
              <a:buChar char="•"/>
            </a:pPr>
            <a:r>
              <a:rPr lang="en-US" sz="950" dirty="0">
                <a:solidFill>
                  <a:srgbClr val="272525"/>
                </a:solidFill>
                <a:latin typeface="Inter" pitchFamily="34" charset="0"/>
                <a:ea typeface="Inter" pitchFamily="34" charset="-122"/>
                <a:cs typeface="Inter" pitchFamily="34" charset="-120"/>
              </a:rPr>
              <a:t>Modifying receipts to comply with the Remittance Transfer Rule</a:t>
            </a:r>
            <a:endParaRPr lang="en-US" sz="950" dirty="0"/>
          </a:p>
          <a:p>
            <a:pPr marL="342900" indent="-342900" algn="l">
              <a:lnSpc>
                <a:spcPts val="1200"/>
              </a:lnSpc>
              <a:buSzPct val="100000"/>
              <a:buChar char="•"/>
            </a:pPr>
            <a:r>
              <a:rPr lang="en-US" sz="950" dirty="0">
                <a:solidFill>
                  <a:srgbClr val="272525"/>
                </a:solidFill>
                <a:latin typeface="Inter" pitchFamily="34" charset="0"/>
                <a:ea typeface="Inter" pitchFamily="34" charset="-122"/>
                <a:cs typeface="Inter" pitchFamily="34" charset="-120"/>
              </a:rPr>
              <a:t>Ensuring compliance with state money transmission laws</a:t>
            </a:r>
            <a:endParaRPr lang="en-US" sz="950" dirty="0"/>
          </a:p>
        </p:txBody>
      </p:sp>
      <p:sp>
        <p:nvSpPr>
          <p:cNvPr id="8" name="Shape 6"/>
          <p:cNvSpPr/>
          <p:nvPr/>
        </p:nvSpPr>
        <p:spPr>
          <a:xfrm>
            <a:off x="7837289" y="1912858"/>
            <a:ext cx="3937397" cy="1287661"/>
          </a:xfrm>
          <a:prstGeom prst="roundRect">
            <a:avLst>
              <a:gd name="adj" fmla="val 7068"/>
            </a:avLst>
          </a:prstGeom>
          <a:solidFill>
            <a:srgbClr val="1A1A2E"/>
          </a:solidFill>
          <a:ln/>
        </p:spPr>
        <p:txBody>
          <a:bodyPr/>
          <a:lstStyle/>
          <a:p>
            <a:endParaRPr lang="en-US"/>
          </a:p>
        </p:txBody>
      </p:sp>
      <p:sp>
        <p:nvSpPr>
          <p:cNvPr id="9" name="Text 7"/>
          <p:cNvSpPr/>
          <p:nvPr/>
        </p:nvSpPr>
        <p:spPr>
          <a:xfrm>
            <a:off x="7963614" y="1983224"/>
            <a:ext cx="2271713" cy="197406"/>
          </a:xfrm>
          <a:prstGeom prst="rect">
            <a:avLst/>
          </a:prstGeom>
          <a:noFill/>
          <a:ln/>
        </p:spPr>
        <p:txBody>
          <a:bodyPr wrap="none" lIns="0" tIns="0" rIns="0" bIns="0" rtlCol="0" anchor="t"/>
          <a:lstStyle/>
          <a:p>
            <a:pPr marL="0" indent="0" algn="l">
              <a:lnSpc>
                <a:spcPts val="1550"/>
              </a:lnSpc>
              <a:buNone/>
            </a:pPr>
            <a:r>
              <a:rPr lang="en-US" sz="1200" b="1" dirty="0">
                <a:solidFill>
                  <a:srgbClr val="FFFFFF"/>
                </a:solidFill>
                <a:latin typeface="Inter Bold" pitchFamily="34" charset="0"/>
                <a:ea typeface="Inter Bold" pitchFamily="34" charset="-122"/>
                <a:cs typeface="Inter Bold" pitchFamily="34" charset="-120"/>
              </a:rPr>
              <a:t>Recordkeeping Requirements</a:t>
            </a:r>
            <a:endParaRPr lang="en-US" sz="1200" dirty="0"/>
          </a:p>
        </p:txBody>
      </p:sp>
      <p:sp>
        <p:nvSpPr>
          <p:cNvPr id="10" name="Text 8"/>
          <p:cNvSpPr/>
          <p:nvPr/>
        </p:nvSpPr>
        <p:spPr>
          <a:xfrm>
            <a:off x="7963614" y="2250996"/>
            <a:ext cx="3684746" cy="157520"/>
          </a:xfrm>
          <a:prstGeom prst="rect">
            <a:avLst/>
          </a:prstGeom>
          <a:noFill/>
          <a:ln/>
        </p:spPr>
        <p:txBody>
          <a:bodyPr wrap="none" lIns="0" tIns="0" rIns="0" bIns="0" rtlCol="0" anchor="t"/>
          <a:lstStyle/>
          <a:p>
            <a:pPr marL="0" indent="0" algn="l">
              <a:lnSpc>
                <a:spcPts val="1200"/>
              </a:lnSpc>
              <a:buNone/>
            </a:pPr>
            <a:r>
              <a:rPr lang="en-US" sz="950" dirty="0">
                <a:solidFill>
                  <a:srgbClr val="FFFFFF"/>
                </a:solidFill>
                <a:latin typeface="Inter" pitchFamily="34" charset="0"/>
                <a:ea typeface="Inter" pitchFamily="34" charset="-122"/>
                <a:cs typeface="Inter" pitchFamily="34" charset="-120"/>
              </a:rPr>
              <a:t>Providers must retain for each transfer:</a:t>
            </a:r>
            <a:endParaRPr lang="en-US" sz="950" dirty="0"/>
          </a:p>
        </p:txBody>
      </p:sp>
      <p:sp>
        <p:nvSpPr>
          <p:cNvPr id="11" name="Text 9"/>
          <p:cNvSpPr/>
          <p:nvPr/>
        </p:nvSpPr>
        <p:spPr>
          <a:xfrm>
            <a:off x="7963614" y="2471857"/>
            <a:ext cx="3684746" cy="704017"/>
          </a:xfrm>
          <a:prstGeom prst="rect">
            <a:avLst/>
          </a:prstGeom>
          <a:noFill/>
          <a:ln/>
        </p:spPr>
        <p:txBody>
          <a:bodyPr wrap="square" lIns="0" tIns="0" rIns="0" bIns="0" rtlCol="0" anchor="t"/>
          <a:lstStyle/>
          <a:p>
            <a:pPr marL="342900" indent="-342900" algn="l">
              <a:lnSpc>
                <a:spcPts val="1200"/>
              </a:lnSpc>
              <a:buSzPct val="100000"/>
              <a:buChar char="•"/>
            </a:pPr>
            <a:r>
              <a:rPr lang="en-US" sz="950" dirty="0">
                <a:solidFill>
                  <a:srgbClr val="FFFFFF"/>
                </a:solidFill>
                <a:latin typeface="Inter" pitchFamily="34" charset="0"/>
                <a:ea typeface="Inter" pitchFamily="34" charset="-122"/>
                <a:cs typeface="Inter" pitchFamily="34" charset="-120"/>
              </a:rPr>
              <a:t>Transfer date, amount, and payment method</a:t>
            </a:r>
            <a:endParaRPr lang="en-US" sz="950" dirty="0"/>
          </a:p>
          <a:p>
            <a:pPr marL="342900" indent="-342900" algn="l">
              <a:lnSpc>
                <a:spcPts val="1200"/>
              </a:lnSpc>
              <a:buSzPct val="100000"/>
              <a:buChar char="•"/>
            </a:pPr>
            <a:r>
              <a:rPr lang="en-US" sz="950" dirty="0">
                <a:solidFill>
                  <a:srgbClr val="FFFFFF"/>
                </a:solidFill>
                <a:latin typeface="Inter" pitchFamily="34" charset="0"/>
                <a:ea typeface="Inter" pitchFamily="34" charset="-122"/>
                <a:cs typeface="Inter" pitchFamily="34" charset="-120"/>
              </a:rPr>
              <a:t>Sender name and taxpayer identification number</a:t>
            </a:r>
            <a:endParaRPr lang="en-US" sz="950" dirty="0"/>
          </a:p>
          <a:p>
            <a:pPr marL="342900" indent="-342900" algn="l">
              <a:lnSpc>
                <a:spcPts val="1200"/>
              </a:lnSpc>
              <a:buSzPct val="100000"/>
              <a:buChar char="•"/>
            </a:pPr>
            <a:r>
              <a:rPr lang="en-US" sz="950" dirty="0">
                <a:solidFill>
                  <a:srgbClr val="FFFFFF"/>
                </a:solidFill>
                <a:latin typeface="Inter" pitchFamily="34" charset="0"/>
                <a:ea typeface="Inter" pitchFamily="34" charset="-122"/>
                <a:cs typeface="Inter" pitchFamily="34" charset="-120"/>
              </a:rPr>
              <a:t>Sender address and confirmation of U.S. location</a:t>
            </a:r>
            <a:endParaRPr lang="en-US" sz="950" dirty="0"/>
          </a:p>
          <a:p>
            <a:pPr marL="342900" indent="-342900" algn="l">
              <a:lnSpc>
                <a:spcPts val="1200"/>
              </a:lnSpc>
              <a:buSzPct val="100000"/>
              <a:buChar char="•"/>
            </a:pPr>
            <a:r>
              <a:rPr lang="en-US" sz="950" dirty="0">
                <a:solidFill>
                  <a:srgbClr val="FFFFFF"/>
                </a:solidFill>
                <a:latin typeface="Inter" pitchFamily="34" charset="0"/>
                <a:ea typeface="Inter" pitchFamily="34" charset="-122"/>
                <a:cs typeface="Inter" pitchFamily="34" charset="-120"/>
              </a:rPr>
              <a:t>Destination country</a:t>
            </a:r>
            <a:endParaRPr lang="en-US" sz="950" dirty="0"/>
          </a:p>
        </p:txBody>
      </p:sp>
      <p:pic>
        <p:nvPicPr>
          <p:cNvPr id="12" name="Image 0" descr="preencoded.png"/>
          <p:cNvPicPr>
            <a:picLocks noChangeAspect="1"/>
          </p:cNvPicPr>
          <p:nvPr/>
        </p:nvPicPr>
        <p:blipFill>
          <a:blip r:embed="rId3"/>
          <a:stretch>
            <a:fillRect/>
          </a:stretch>
        </p:blipFill>
        <p:spPr>
          <a:xfrm>
            <a:off x="2954179" y="3279696"/>
            <a:ext cx="8721923" cy="3924776"/>
          </a:xfrm>
          <a:prstGeom prst="rect">
            <a:avLst/>
          </a:prstGeom>
        </p:spPr>
      </p:pic>
      <p:sp>
        <p:nvSpPr>
          <p:cNvPr id="13" name="Text 10"/>
          <p:cNvSpPr/>
          <p:nvPr/>
        </p:nvSpPr>
        <p:spPr>
          <a:xfrm>
            <a:off x="4620264" y="3484504"/>
            <a:ext cx="1526302" cy="235864"/>
          </a:xfrm>
          <a:prstGeom prst="rect">
            <a:avLst/>
          </a:prstGeom>
          <a:noFill/>
          <a:ln/>
        </p:spPr>
        <p:txBody>
          <a:bodyPr wrap="none" lIns="0" tIns="0" rIns="0" bIns="0" rtlCol="0" anchor="t"/>
          <a:lstStyle/>
          <a:p>
            <a:pPr marL="0" indent="0" algn="ctr">
              <a:lnSpc>
                <a:spcPts val="1850"/>
              </a:lnSpc>
              <a:buNone/>
            </a:pPr>
            <a:r>
              <a:rPr lang="en-US" sz="1450" b="1" dirty="0">
                <a:solidFill>
                  <a:srgbClr val="272525"/>
                </a:solidFill>
                <a:latin typeface="Inter Bold" pitchFamily="34" charset="0"/>
                <a:ea typeface="Inter Bold" pitchFamily="34" charset="-122"/>
                <a:cs typeface="Inter Bold" pitchFamily="34" charset="-120"/>
              </a:rPr>
              <a:t>Enactment</a:t>
            </a:r>
            <a:endParaRPr lang="en-US" sz="1450" dirty="0"/>
          </a:p>
        </p:txBody>
      </p:sp>
      <p:sp>
        <p:nvSpPr>
          <p:cNvPr id="14" name="Text 11"/>
          <p:cNvSpPr/>
          <p:nvPr/>
        </p:nvSpPr>
        <p:spPr>
          <a:xfrm>
            <a:off x="4620264" y="3787458"/>
            <a:ext cx="1526302" cy="293782"/>
          </a:xfrm>
          <a:prstGeom prst="rect">
            <a:avLst/>
          </a:prstGeom>
          <a:noFill/>
          <a:ln/>
        </p:spPr>
        <p:txBody>
          <a:bodyPr wrap="square" lIns="0" tIns="0" rIns="0" bIns="0" rtlCol="0" anchor="t"/>
          <a:lstStyle/>
          <a:p>
            <a:pPr marL="0" indent="0" algn="ctr">
              <a:lnSpc>
                <a:spcPts val="1150"/>
              </a:lnSpc>
              <a:buNone/>
            </a:pPr>
            <a:r>
              <a:rPr lang="en-US" sz="1150" dirty="0">
                <a:solidFill>
                  <a:srgbClr val="272525"/>
                </a:solidFill>
                <a:latin typeface="Inter" pitchFamily="34" charset="0"/>
                <a:ea typeface="Inter" pitchFamily="34" charset="-122"/>
                <a:cs typeface="Inter" pitchFamily="34" charset="-120"/>
              </a:rPr>
              <a:t>Law enacted July 4, 2025</a:t>
            </a:r>
            <a:endParaRPr lang="en-US" sz="1150" dirty="0"/>
          </a:p>
        </p:txBody>
      </p:sp>
      <p:pic>
        <p:nvPicPr>
          <p:cNvPr id="15"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8572" y="4511954"/>
            <a:ext cx="338072" cy="338071"/>
          </a:xfrm>
          <a:prstGeom prst="rect">
            <a:avLst/>
          </a:prstGeom>
        </p:spPr>
      </p:pic>
      <p:sp>
        <p:nvSpPr>
          <p:cNvPr id="16" name="Text 12"/>
          <p:cNvSpPr/>
          <p:nvPr/>
        </p:nvSpPr>
        <p:spPr>
          <a:xfrm>
            <a:off x="6549107" y="6428086"/>
            <a:ext cx="1534688" cy="235864"/>
          </a:xfrm>
          <a:prstGeom prst="rect">
            <a:avLst/>
          </a:prstGeom>
          <a:noFill/>
          <a:ln/>
        </p:spPr>
        <p:txBody>
          <a:bodyPr wrap="none" lIns="0" tIns="0" rIns="0" bIns="0" rtlCol="0" anchor="t"/>
          <a:lstStyle/>
          <a:p>
            <a:pPr marL="0" indent="0" algn="ctr">
              <a:lnSpc>
                <a:spcPts val="1850"/>
              </a:lnSpc>
              <a:buNone/>
            </a:pPr>
            <a:r>
              <a:rPr lang="en-US" sz="1450" b="1" dirty="0">
                <a:solidFill>
                  <a:srgbClr val="272525"/>
                </a:solidFill>
                <a:latin typeface="Inter Bold" pitchFamily="34" charset="0"/>
                <a:ea typeface="Inter Bold" pitchFamily="34" charset="-122"/>
                <a:cs typeface="Inter Bold" pitchFamily="34" charset="-120"/>
              </a:rPr>
              <a:t>Implementation</a:t>
            </a:r>
            <a:endParaRPr lang="en-US" sz="1450" dirty="0"/>
          </a:p>
        </p:txBody>
      </p:sp>
      <p:sp>
        <p:nvSpPr>
          <p:cNvPr id="17" name="Text 13"/>
          <p:cNvSpPr/>
          <p:nvPr/>
        </p:nvSpPr>
        <p:spPr>
          <a:xfrm>
            <a:off x="6549107" y="6731040"/>
            <a:ext cx="1534688" cy="293782"/>
          </a:xfrm>
          <a:prstGeom prst="rect">
            <a:avLst/>
          </a:prstGeom>
          <a:noFill/>
          <a:ln/>
        </p:spPr>
        <p:txBody>
          <a:bodyPr wrap="square" lIns="0" tIns="0" rIns="0" bIns="0" rtlCol="0" anchor="t"/>
          <a:lstStyle/>
          <a:p>
            <a:pPr marL="0" indent="0" algn="ctr">
              <a:lnSpc>
                <a:spcPts val="1150"/>
              </a:lnSpc>
              <a:buNone/>
            </a:pPr>
            <a:r>
              <a:rPr lang="en-US" sz="1150" dirty="0">
                <a:solidFill>
                  <a:srgbClr val="272525"/>
                </a:solidFill>
                <a:latin typeface="Inter" pitchFamily="34" charset="0"/>
                <a:ea typeface="Inter" pitchFamily="34" charset="-122"/>
                <a:cs typeface="Inter" pitchFamily="34" charset="-120"/>
              </a:rPr>
              <a:t>Q1–Q3 2026; penalty relief</a:t>
            </a:r>
            <a:endParaRPr lang="en-US" sz="1150" dirty="0"/>
          </a:p>
        </p:txBody>
      </p:sp>
      <p:pic>
        <p:nvPicPr>
          <p:cNvPr id="18" name="Image 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47415" y="5744736"/>
            <a:ext cx="338072" cy="338072"/>
          </a:xfrm>
          <a:prstGeom prst="rect">
            <a:avLst/>
          </a:prstGeom>
        </p:spPr>
      </p:pic>
      <p:sp>
        <p:nvSpPr>
          <p:cNvPr id="19" name="Text 14"/>
          <p:cNvSpPr/>
          <p:nvPr/>
        </p:nvSpPr>
        <p:spPr>
          <a:xfrm>
            <a:off x="8419246" y="3410731"/>
            <a:ext cx="1526301" cy="471728"/>
          </a:xfrm>
          <a:prstGeom prst="rect">
            <a:avLst/>
          </a:prstGeom>
          <a:noFill/>
          <a:ln/>
        </p:spPr>
        <p:txBody>
          <a:bodyPr wrap="square" lIns="0" tIns="0" rIns="0" bIns="0" rtlCol="0" anchor="t"/>
          <a:lstStyle/>
          <a:p>
            <a:pPr marL="0" indent="0" algn="ctr">
              <a:lnSpc>
                <a:spcPts val="1850"/>
              </a:lnSpc>
              <a:buNone/>
            </a:pPr>
            <a:r>
              <a:rPr lang="en-US" sz="1450" b="1" dirty="0">
                <a:solidFill>
                  <a:srgbClr val="272525"/>
                </a:solidFill>
                <a:latin typeface="Inter Bold" pitchFamily="34" charset="0"/>
                <a:ea typeface="Inter Bold" pitchFamily="34" charset="-122"/>
                <a:cs typeface="Inter Bold" pitchFamily="34" charset="-120"/>
              </a:rPr>
              <a:t>Full Enforcement</a:t>
            </a:r>
            <a:endParaRPr lang="en-US" sz="1450" dirty="0"/>
          </a:p>
        </p:txBody>
      </p:sp>
      <p:sp>
        <p:nvSpPr>
          <p:cNvPr id="20" name="Text 15"/>
          <p:cNvSpPr/>
          <p:nvPr/>
        </p:nvSpPr>
        <p:spPr>
          <a:xfrm>
            <a:off x="8419246" y="3949549"/>
            <a:ext cx="1526301" cy="146891"/>
          </a:xfrm>
          <a:prstGeom prst="rect">
            <a:avLst/>
          </a:prstGeom>
          <a:noFill/>
          <a:ln/>
        </p:spPr>
        <p:txBody>
          <a:bodyPr wrap="none" lIns="0" tIns="0" rIns="0" bIns="0" rtlCol="0" anchor="t"/>
          <a:lstStyle/>
          <a:p>
            <a:pPr marL="0" indent="0" algn="ctr">
              <a:lnSpc>
                <a:spcPts val="1150"/>
              </a:lnSpc>
              <a:buNone/>
            </a:pPr>
            <a:r>
              <a:rPr lang="en-US" sz="1150" dirty="0">
                <a:solidFill>
                  <a:srgbClr val="272525"/>
                </a:solidFill>
                <a:latin typeface="Inter" pitchFamily="34" charset="0"/>
                <a:ea typeface="Inter" pitchFamily="34" charset="-122"/>
                <a:cs typeface="Inter" pitchFamily="34" charset="-120"/>
              </a:rPr>
              <a:t>Q4 2026 onward</a:t>
            </a:r>
            <a:endParaRPr lang="en-US" sz="1150" dirty="0"/>
          </a:p>
        </p:txBody>
      </p:sp>
      <p:pic>
        <p:nvPicPr>
          <p:cNvPr id="21" name="Image 3"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42713" y="4478409"/>
            <a:ext cx="338071" cy="338072"/>
          </a:xfrm>
          <a:prstGeom prst="rect">
            <a:avLst/>
          </a:prstGeom>
        </p:spPr>
      </p:pic>
      <p:sp>
        <p:nvSpPr>
          <p:cNvPr id="22" name="Text 16"/>
          <p:cNvSpPr/>
          <p:nvPr/>
        </p:nvSpPr>
        <p:spPr>
          <a:xfrm>
            <a:off x="2954179" y="7283648"/>
            <a:ext cx="8721923" cy="157520"/>
          </a:xfrm>
          <a:prstGeom prst="rect">
            <a:avLst/>
          </a:prstGeom>
          <a:noFill/>
          <a:ln/>
        </p:spPr>
        <p:txBody>
          <a:bodyPr wrap="none" lIns="0" tIns="0" rIns="0" bIns="0" rtlCol="0" anchor="t"/>
          <a:lstStyle/>
          <a:p>
            <a:pPr marL="0" indent="0" algn="l">
              <a:lnSpc>
                <a:spcPts val="1200"/>
              </a:lnSpc>
              <a:buNone/>
            </a:pPr>
            <a:r>
              <a:rPr lang="en-US" sz="950" dirty="0">
                <a:solidFill>
                  <a:srgbClr val="272525"/>
                </a:solidFill>
                <a:latin typeface="Inter" pitchFamily="34" charset="0"/>
                <a:ea typeface="Inter" pitchFamily="34" charset="-122"/>
                <a:cs typeface="Inter" pitchFamily="34" charset="-120"/>
              </a:rPr>
              <a:t>Providers should treat the IRS penalty relief window through September 2026 as an implementation runway — not a permanent reprieve.</a:t>
            </a:r>
            <a:endParaRPr lang="en-US" sz="9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946190" y="845344"/>
            <a:ext cx="2172414" cy="324922"/>
          </a:xfrm>
          <a:prstGeom prst="roundRect">
            <a:avLst>
              <a:gd name="adj" fmla="val 19090"/>
            </a:avLst>
          </a:prstGeom>
          <a:solidFill>
            <a:srgbClr val="DADBF1"/>
          </a:solidFill>
          <a:ln/>
        </p:spPr>
        <p:txBody>
          <a:bodyPr/>
          <a:lstStyle/>
          <a:p>
            <a:endParaRPr lang="en-US"/>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918" y="933926"/>
            <a:ext cx="147637" cy="147638"/>
          </a:xfrm>
          <a:prstGeom prst="rect">
            <a:avLst/>
          </a:prstGeom>
        </p:spPr>
      </p:pic>
      <p:sp>
        <p:nvSpPr>
          <p:cNvPr id="4" name="Text 1"/>
          <p:cNvSpPr/>
          <p:nvPr/>
        </p:nvSpPr>
        <p:spPr>
          <a:xfrm>
            <a:off x="1278374" y="900708"/>
            <a:ext cx="1729502" cy="214193"/>
          </a:xfrm>
          <a:prstGeom prst="rect">
            <a:avLst/>
          </a:prstGeom>
          <a:noFill/>
          <a:ln/>
        </p:spPr>
        <p:txBody>
          <a:bodyPr wrap="none" lIns="0" tIns="0" rIns="0" bIns="0" rtlCol="0" anchor="t"/>
          <a:lstStyle/>
          <a:p>
            <a:pPr marL="0" indent="0" algn="l">
              <a:lnSpc>
                <a:spcPts val="1650"/>
              </a:lnSpc>
              <a:buNone/>
            </a:pPr>
            <a:r>
              <a:rPr lang="en-US" sz="1150" dirty="0">
                <a:solidFill>
                  <a:srgbClr val="272525"/>
                </a:solidFill>
                <a:latin typeface="Inter" pitchFamily="34" charset="0"/>
                <a:ea typeface="Inter" pitchFamily="34" charset="-122"/>
                <a:cs typeface="Inter" pitchFamily="34" charset="-120"/>
              </a:rPr>
              <a:t>RECENT DEVELOPMENT</a:t>
            </a:r>
            <a:endParaRPr lang="en-US" sz="1150" dirty="0"/>
          </a:p>
        </p:txBody>
      </p:sp>
      <p:sp>
        <p:nvSpPr>
          <p:cNvPr id="5" name="Text 2"/>
          <p:cNvSpPr/>
          <p:nvPr/>
        </p:nvSpPr>
        <p:spPr>
          <a:xfrm>
            <a:off x="946190" y="1230273"/>
            <a:ext cx="12737902" cy="1153716"/>
          </a:xfrm>
          <a:prstGeom prst="rect">
            <a:avLst/>
          </a:prstGeom>
          <a:noFill/>
          <a:ln/>
        </p:spPr>
        <p:txBody>
          <a:bodyPr wrap="square" lIns="0" tIns="0" rIns="0" bIns="0" rtlCol="0" anchor="t"/>
          <a:lstStyle/>
          <a:p>
            <a:pPr marL="0" indent="0" algn="l">
              <a:lnSpc>
                <a:spcPts val="4500"/>
              </a:lnSpc>
              <a:buNone/>
            </a:pPr>
            <a:r>
              <a:rPr lang="en-US" sz="3600" b="1" dirty="0">
                <a:solidFill>
                  <a:srgbClr val="000000"/>
                </a:solidFill>
                <a:latin typeface="Inter Bold" pitchFamily="34" charset="0"/>
                <a:ea typeface="Inter Bold" pitchFamily="34" charset="-122"/>
                <a:cs typeface="Inter Bold" pitchFamily="34" charset="-120"/>
              </a:rPr>
              <a:t>IRS Announcement — No Penalties for Q1 Through Q3 2026</a:t>
            </a:r>
            <a:endParaRPr lang="en-US" sz="3600" dirty="0"/>
          </a:p>
        </p:txBody>
      </p:sp>
      <p:sp>
        <p:nvSpPr>
          <p:cNvPr id="6" name="Text 3"/>
          <p:cNvSpPr/>
          <p:nvPr/>
        </p:nvSpPr>
        <p:spPr>
          <a:xfrm>
            <a:off x="946190" y="2609255"/>
            <a:ext cx="12737902" cy="535781"/>
          </a:xfrm>
          <a:prstGeom prst="rect">
            <a:avLst/>
          </a:prstGeom>
          <a:noFill/>
          <a:ln/>
        </p:spPr>
        <p:txBody>
          <a:bodyPr wrap="square" lIns="0" tIns="0" rIns="0" bIns="0" rtlCol="0" anchor="t"/>
          <a:lstStyle/>
          <a:p>
            <a:pPr marL="0" indent="0" algn="l">
              <a:lnSpc>
                <a:spcPts val="2100"/>
              </a:lnSpc>
              <a:buNone/>
            </a:pPr>
            <a:r>
              <a:rPr lang="en-US" sz="1450" b="1" dirty="0">
                <a:solidFill>
                  <a:srgbClr val="272525"/>
                </a:solidFill>
                <a:latin typeface="Inter" pitchFamily="34" charset="0"/>
                <a:ea typeface="Inter" pitchFamily="34" charset="-122"/>
                <a:cs typeface="Inter" pitchFamily="34" charset="-120"/>
              </a:rPr>
              <a:t>IRS Notice 2025-55</a:t>
            </a:r>
            <a:r>
              <a:rPr lang="en-US" sz="1450" dirty="0">
                <a:solidFill>
                  <a:srgbClr val="272525"/>
                </a:solidFill>
                <a:latin typeface="Inter" pitchFamily="34" charset="0"/>
                <a:ea typeface="Inter" pitchFamily="34" charset="-122"/>
                <a:cs typeface="Inter" pitchFamily="34" charset="-120"/>
              </a:rPr>
              <a:t>, issued October 7, 2025: The IRS announced it will not impose failure-to-deposit penalties under IRC Section 6656 on remittance transfer providers for the first three calendar quarters of 2026.</a:t>
            </a:r>
            <a:endParaRPr lang="en-US" sz="1450" dirty="0"/>
          </a:p>
        </p:txBody>
      </p:sp>
      <p:sp>
        <p:nvSpPr>
          <p:cNvPr id="7" name="Shape 4"/>
          <p:cNvSpPr/>
          <p:nvPr/>
        </p:nvSpPr>
        <p:spPr>
          <a:xfrm>
            <a:off x="813316" y="3313986"/>
            <a:ext cx="6409492" cy="2673906"/>
          </a:xfrm>
          <a:prstGeom prst="roundRect">
            <a:avLst>
              <a:gd name="adj" fmla="val 4971"/>
            </a:avLst>
          </a:prstGeom>
          <a:solidFill>
            <a:srgbClr val="1A1A2E"/>
          </a:solidFill>
          <a:ln/>
        </p:spPr>
        <p:txBody>
          <a:bodyPr/>
          <a:lstStyle/>
          <a:p>
            <a:endParaRPr lang="en-US"/>
          </a:p>
        </p:txBody>
      </p:sp>
      <p:sp>
        <p:nvSpPr>
          <p:cNvPr id="8" name="Text 5"/>
          <p:cNvSpPr/>
          <p:nvPr/>
        </p:nvSpPr>
        <p:spPr>
          <a:xfrm>
            <a:off x="997863" y="3464123"/>
            <a:ext cx="2573774" cy="288369"/>
          </a:xfrm>
          <a:prstGeom prst="rect">
            <a:avLst/>
          </a:prstGeom>
          <a:noFill/>
          <a:ln/>
        </p:spPr>
        <p:txBody>
          <a:bodyPr wrap="none" lIns="0" tIns="0" rIns="0" bIns="0" rtlCol="0" anchor="t"/>
          <a:lstStyle/>
          <a:p>
            <a:pPr marL="0" indent="0" algn="l">
              <a:lnSpc>
                <a:spcPts val="2250"/>
              </a:lnSpc>
              <a:buNone/>
            </a:pPr>
            <a:r>
              <a:rPr lang="en-US" sz="1800" b="1" dirty="0">
                <a:solidFill>
                  <a:srgbClr val="FFFFFF"/>
                </a:solidFill>
                <a:latin typeface="Inter Bold" pitchFamily="34" charset="0"/>
                <a:ea typeface="Inter Bold" pitchFamily="34" charset="-122"/>
                <a:cs typeface="Inter Bold" pitchFamily="34" charset="-120"/>
              </a:rPr>
              <a:t>What the Relief Covers</a:t>
            </a:r>
            <a:endParaRPr lang="en-US" sz="1800" dirty="0"/>
          </a:p>
        </p:txBody>
      </p:sp>
      <p:sp>
        <p:nvSpPr>
          <p:cNvPr id="9" name="Text 6"/>
          <p:cNvSpPr/>
          <p:nvPr/>
        </p:nvSpPr>
        <p:spPr>
          <a:xfrm>
            <a:off x="997863" y="3902631"/>
            <a:ext cx="6040398" cy="1980248"/>
          </a:xfrm>
          <a:prstGeom prst="rect">
            <a:avLst/>
          </a:prstGeom>
          <a:noFill/>
          <a:ln/>
        </p:spPr>
        <p:txBody>
          <a:bodyPr wrap="square" lIns="0" tIns="0" rIns="0" bIns="0" rtlCol="0" anchor="t"/>
          <a:lstStyle/>
          <a:p>
            <a:pPr marL="342900" indent="-342900" algn="l">
              <a:lnSpc>
                <a:spcPts val="2100"/>
              </a:lnSpc>
              <a:buSzPct val="100000"/>
              <a:buChar char="•"/>
            </a:pPr>
            <a:r>
              <a:rPr lang="en-US" sz="1450" dirty="0">
                <a:solidFill>
                  <a:srgbClr val="FFFFFF"/>
                </a:solidFill>
                <a:latin typeface="Inter" pitchFamily="34" charset="0"/>
                <a:ea typeface="Inter" pitchFamily="34" charset="-122"/>
                <a:cs typeface="Inter" pitchFamily="34" charset="-120"/>
              </a:rPr>
              <a:t>Section 6656 failure-to-deposit penalty is </a:t>
            </a:r>
            <a:r>
              <a:rPr lang="en-US" sz="1450" b="1" dirty="0">
                <a:solidFill>
                  <a:srgbClr val="FFFFFF"/>
                </a:solidFill>
                <a:latin typeface="Inter" pitchFamily="34" charset="0"/>
                <a:ea typeface="Inter" pitchFamily="34" charset="-122"/>
                <a:cs typeface="Inter" pitchFamily="34" charset="-120"/>
              </a:rPr>
              <a:t>waived</a:t>
            </a:r>
            <a:r>
              <a:rPr lang="en-US" sz="1450" dirty="0">
                <a:solidFill>
                  <a:srgbClr val="FFFFFF"/>
                </a:solidFill>
                <a:latin typeface="Inter" pitchFamily="34" charset="0"/>
                <a:ea typeface="Inter" pitchFamily="34" charset="-122"/>
                <a:cs typeface="Inter" pitchFamily="34" charset="-120"/>
              </a:rPr>
              <a:t> for Q1, Q2, and Q3 2026</a:t>
            </a:r>
            <a:endParaRPr lang="en-US" sz="1450" dirty="0"/>
          </a:p>
          <a:p>
            <a:pPr marL="342900" indent="-342900" algn="l">
              <a:lnSpc>
                <a:spcPts val="2100"/>
              </a:lnSpc>
              <a:buSzPct val="100000"/>
              <a:buChar char="•"/>
            </a:pPr>
            <a:r>
              <a:rPr lang="en-US" sz="1450" dirty="0">
                <a:solidFill>
                  <a:srgbClr val="FFFFFF"/>
                </a:solidFill>
                <a:latin typeface="Inter" pitchFamily="34" charset="0"/>
                <a:ea typeface="Inter" pitchFamily="34" charset="-122"/>
                <a:cs typeface="Inter" pitchFamily="34" charset="-120"/>
              </a:rPr>
              <a:t>Providers who make deposits — even if initially incorrect — and pay underpayments by the Form 720 due date will not face penalties</a:t>
            </a:r>
            <a:endParaRPr lang="en-US" sz="1450" dirty="0"/>
          </a:p>
          <a:p>
            <a:pPr marL="342900" indent="-342900" algn="l">
              <a:lnSpc>
                <a:spcPts val="2100"/>
              </a:lnSpc>
              <a:buSzPct val="100000"/>
              <a:buChar char="•"/>
            </a:pPr>
            <a:r>
              <a:rPr lang="en-US" sz="1450" dirty="0">
                <a:solidFill>
                  <a:srgbClr val="FFFFFF"/>
                </a:solidFill>
                <a:latin typeface="Inter" pitchFamily="34" charset="0"/>
                <a:ea typeface="Inter" pitchFamily="34" charset="-122"/>
                <a:cs typeface="Inter" pitchFamily="34" charset="-120"/>
              </a:rPr>
              <a:t>Safe harbor rules remain available for deposit underpayments during this period</a:t>
            </a:r>
            <a:endParaRPr lang="en-US" sz="1450" dirty="0"/>
          </a:p>
        </p:txBody>
      </p:sp>
      <p:sp>
        <p:nvSpPr>
          <p:cNvPr id="10" name="Text 7"/>
          <p:cNvSpPr/>
          <p:nvPr/>
        </p:nvSpPr>
        <p:spPr>
          <a:xfrm>
            <a:off x="7547848" y="3464123"/>
            <a:ext cx="2434590" cy="288369"/>
          </a:xfrm>
          <a:prstGeom prst="rect">
            <a:avLst/>
          </a:prstGeom>
          <a:noFill/>
          <a:ln/>
        </p:spPr>
        <p:txBody>
          <a:bodyPr wrap="none" lIns="0" tIns="0" rIns="0" bIns="0" rtlCol="0" anchor="t"/>
          <a:lstStyle/>
          <a:p>
            <a:pPr marL="0" indent="0" algn="l">
              <a:lnSpc>
                <a:spcPts val="2250"/>
              </a:lnSpc>
              <a:buNone/>
            </a:pPr>
            <a:r>
              <a:rPr lang="en-US" sz="1800" b="1" dirty="0">
                <a:solidFill>
                  <a:srgbClr val="000000"/>
                </a:solidFill>
                <a:latin typeface="Inter Bold" pitchFamily="34" charset="0"/>
                <a:ea typeface="Inter Bold" pitchFamily="34" charset="-122"/>
                <a:cs typeface="Inter Bold" pitchFamily="34" charset="-120"/>
              </a:rPr>
              <a:t>Conditions and Limits</a:t>
            </a:r>
            <a:endParaRPr lang="en-US" sz="1800" dirty="0"/>
          </a:p>
        </p:txBody>
      </p:sp>
      <p:sp>
        <p:nvSpPr>
          <p:cNvPr id="11" name="Text 8"/>
          <p:cNvSpPr/>
          <p:nvPr/>
        </p:nvSpPr>
        <p:spPr>
          <a:xfrm>
            <a:off x="7547848" y="3902631"/>
            <a:ext cx="6143744" cy="2032754"/>
          </a:xfrm>
          <a:prstGeom prst="rect">
            <a:avLst/>
          </a:prstGeom>
          <a:noFill/>
          <a:ln/>
        </p:spPr>
        <p:txBody>
          <a:bodyPr wrap="square" lIns="0" tIns="0" rIns="0" bIns="0" rtlCol="0" anchor="t"/>
          <a:lstStyle/>
          <a:p>
            <a:pPr marL="342900" indent="-342900" algn="l">
              <a:lnSpc>
                <a:spcPts val="2100"/>
              </a:lnSpc>
              <a:buSzPct val="100000"/>
              <a:buChar char="•"/>
            </a:pPr>
            <a:r>
              <a:rPr lang="en-US" sz="1450" dirty="0">
                <a:solidFill>
                  <a:srgbClr val="272525"/>
                </a:solidFill>
                <a:latin typeface="Inter" pitchFamily="34" charset="0"/>
                <a:ea typeface="Inter" pitchFamily="34" charset="-122"/>
                <a:cs typeface="Inter" pitchFamily="34" charset="-120"/>
              </a:rPr>
              <a:t>Relief covers </a:t>
            </a:r>
            <a:r>
              <a:rPr lang="en-US" sz="1450" b="1" dirty="0">
                <a:solidFill>
                  <a:srgbClr val="272525"/>
                </a:solidFill>
                <a:latin typeface="Inter" pitchFamily="34" charset="0"/>
                <a:ea typeface="Inter" pitchFamily="34" charset="-122"/>
                <a:cs typeface="Inter" pitchFamily="34" charset="-120"/>
              </a:rPr>
              <a:t>deposit penalties only</a:t>
            </a:r>
            <a:r>
              <a:rPr lang="en-US" sz="1450" dirty="0">
                <a:solidFill>
                  <a:srgbClr val="272525"/>
                </a:solidFill>
                <a:latin typeface="Inter" pitchFamily="34" charset="0"/>
                <a:ea typeface="Inter" pitchFamily="34" charset="-122"/>
                <a:cs typeface="Inter" pitchFamily="34" charset="-120"/>
              </a:rPr>
              <a:t> — the underlying 1% tax obligation is not waived</a:t>
            </a:r>
            <a:endParaRPr lang="en-US" sz="1450" dirty="0"/>
          </a:p>
          <a:p>
            <a:pPr marL="342900" indent="-342900" algn="l">
              <a:lnSpc>
                <a:spcPts val="2100"/>
              </a:lnSpc>
              <a:buSzPct val="100000"/>
              <a:buChar char="•"/>
            </a:pPr>
            <a:r>
              <a:rPr lang="en-US" sz="1450" dirty="0">
                <a:solidFill>
                  <a:srgbClr val="272525"/>
                </a:solidFill>
                <a:latin typeface="Inter" pitchFamily="34" charset="0"/>
                <a:ea typeface="Inter" pitchFamily="34" charset="-122"/>
                <a:cs typeface="Inter" pitchFamily="34" charset="-120"/>
              </a:rPr>
              <a:t>Providers must still collect the tax at the time of each qualifying transfer</a:t>
            </a:r>
            <a:endParaRPr lang="en-US" sz="1450" dirty="0"/>
          </a:p>
          <a:p>
            <a:pPr marL="342900" indent="-342900" algn="l">
              <a:lnSpc>
                <a:spcPts val="2100"/>
              </a:lnSpc>
              <a:buSzPct val="100000"/>
              <a:buChar char="•"/>
            </a:pPr>
            <a:r>
              <a:rPr lang="en-US" sz="1450" dirty="0">
                <a:solidFill>
                  <a:srgbClr val="272525"/>
                </a:solidFill>
                <a:latin typeface="Inter" pitchFamily="34" charset="0"/>
                <a:ea typeface="Inter" pitchFamily="34" charset="-122"/>
                <a:cs typeface="Inter" pitchFamily="34" charset="-120"/>
              </a:rPr>
              <a:t>Providers who make </a:t>
            </a:r>
            <a:r>
              <a:rPr lang="en-US" sz="1450" b="1" dirty="0">
                <a:solidFill>
                  <a:srgbClr val="272525"/>
                </a:solidFill>
                <a:latin typeface="Inter" pitchFamily="34" charset="0"/>
                <a:ea typeface="Inter" pitchFamily="34" charset="-122"/>
                <a:cs typeface="Inter" pitchFamily="34" charset="-120"/>
              </a:rPr>
              <a:t>no deposits at all</a:t>
            </a:r>
            <a:r>
              <a:rPr lang="en-US" sz="1450" dirty="0">
                <a:solidFill>
                  <a:srgbClr val="272525"/>
                </a:solidFill>
                <a:latin typeface="Inter" pitchFamily="34" charset="0"/>
                <a:ea typeface="Inter" pitchFamily="34" charset="-122"/>
                <a:cs typeface="Inter" pitchFamily="34" charset="-120"/>
              </a:rPr>
              <a:t> risk losing safe harbor protections</a:t>
            </a:r>
            <a:endParaRPr lang="en-US" sz="1450" dirty="0"/>
          </a:p>
          <a:p>
            <a:pPr marL="342900" indent="-342900" algn="l">
              <a:lnSpc>
                <a:spcPts val="2100"/>
              </a:lnSpc>
              <a:buSzPct val="100000"/>
              <a:buChar char="•"/>
            </a:pPr>
            <a:r>
              <a:rPr lang="en-US" sz="1450" dirty="0">
                <a:solidFill>
                  <a:srgbClr val="272525"/>
                </a:solidFill>
                <a:latin typeface="Inter" pitchFamily="34" charset="0"/>
                <a:ea typeface="Inter" pitchFamily="34" charset="-122"/>
                <a:cs typeface="Inter" pitchFamily="34" charset="-120"/>
              </a:rPr>
              <a:t>Full enforcement resumes for </a:t>
            </a:r>
            <a:r>
              <a:rPr lang="en-US" sz="1450" b="1" dirty="0">
                <a:solidFill>
                  <a:srgbClr val="272525"/>
                </a:solidFill>
                <a:latin typeface="Inter" pitchFamily="34" charset="0"/>
                <a:ea typeface="Inter" pitchFamily="34" charset="-122"/>
                <a:cs typeface="Inter" pitchFamily="34" charset="-120"/>
              </a:rPr>
              <a:t>Q4 2026 and beyond</a:t>
            </a:r>
            <a:endParaRPr lang="en-US" sz="1450" dirty="0"/>
          </a:p>
        </p:txBody>
      </p:sp>
      <p:sp>
        <p:nvSpPr>
          <p:cNvPr id="12" name="Shape 9"/>
          <p:cNvSpPr/>
          <p:nvPr/>
        </p:nvSpPr>
        <p:spPr>
          <a:xfrm>
            <a:off x="946190" y="6156841"/>
            <a:ext cx="12737902" cy="1227296"/>
          </a:xfrm>
          <a:prstGeom prst="roundRect">
            <a:avLst>
              <a:gd name="adj" fmla="val 6318"/>
            </a:avLst>
          </a:prstGeom>
          <a:solidFill>
            <a:srgbClr val="C7C9EA"/>
          </a:solidFill>
          <a:ln/>
        </p:spPr>
        <p:txBody>
          <a:bodyPr/>
          <a:lstStyle/>
          <a:p>
            <a:endParaRPr lang="en-US"/>
          </a:p>
        </p:txBody>
      </p:sp>
      <p:pic>
        <p:nvPicPr>
          <p:cNvPr id="13" name="Image 1" descr="preencoded.png"/>
          <p:cNvPicPr>
            <a:picLocks noChangeAspect="1"/>
          </p:cNvPicPr>
          <p:nvPr/>
        </p:nvPicPr>
        <p:blipFill>
          <a:blip r:embed="rId5"/>
          <a:stretch>
            <a:fillRect/>
          </a:stretch>
        </p:blipFill>
        <p:spPr>
          <a:xfrm>
            <a:off x="1130737" y="6424017"/>
            <a:ext cx="230743" cy="184547"/>
          </a:xfrm>
          <a:prstGeom prst="rect">
            <a:avLst/>
          </a:prstGeom>
        </p:spPr>
      </p:pic>
      <p:sp>
        <p:nvSpPr>
          <p:cNvPr id="14" name="Text 10"/>
          <p:cNvSpPr/>
          <p:nvPr/>
        </p:nvSpPr>
        <p:spPr>
          <a:xfrm>
            <a:off x="1546027" y="6353056"/>
            <a:ext cx="11953518" cy="803672"/>
          </a:xfrm>
          <a:prstGeom prst="rect">
            <a:avLst/>
          </a:prstGeom>
          <a:noFill/>
          <a:ln/>
        </p:spPr>
        <p:txBody>
          <a:bodyPr wrap="square" lIns="0" tIns="0" rIns="0" bIns="0" rtlCol="0" anchor="t"/>
          <a:lstStyle/>
          <a:p>
            <a:pPr marL="0" indent="0" algn="l">
              <a:lnSpc>
                <a:spcPts val="2100"/>
              </a:lnSpc>
              <a:buNone/>
            </a:pPr>
            <a:r>
              <a:rPr lang="en-US" sz="1450" b="1" dirty="0">
                <a:solidFill>
                  <a:srgbClr val="000000"/>
                </a:solidFill>
                <a:latin typeface="Inter" pitchFamily="34" charset="0"/>
                <a:ea typeface="Inter" pitchFamily="34" charset="-122"/>
                <a:cs typeface="Inter" pitchFamily="34" charset="-120"/>
              </a:rPr>
              <a:t>Key Takeaway:</a:t>
            </a:r>
            <a:r>
              <a:rPr lang="en-US" sz="1450" dirty="0">
                <a:solidFill>
                  <a:srgbClr val="000000"/>
                </a:solidFill>
                <a:latin typeface="Inter" pitchFamily="34" charset="0"/>
                <a:ea typeface="Inter" pitchFamily="34" charset="-122"/>
                <a:cs typeface="Inter" pitchFamily="34" charset="-120"/>
              </a:rPr>
              <a:t> The IRS has provided a compliance runway through September 2026. Providers should treat this as an </a:t>
            </a:r>
            <a:r>
              <a:rPr lang="en-US" sz="1450" b="1" dirty="0">
                <a:solidFill>
                  <a:srgbClr val="000000"/>
                </a:solidFill>
                <a:latin typeface="Inter" pitchFamily="34" charset="0"/>
                <a:ea typeface="Inter" pitchFamily="34" charset="-122"/>
                <a:cs typeface="Inter" pitchFamily="34" charset="-120"/>
              </a:rPr>
              <a:t>implementation window — not a permanent reprieve</a:t>
            </a:r>
            <a:r>
              <a:rPr lang="en-US" sz="1450" dirty="0">
                <a:solidFill>
                  <a:srgbClr val="000000"/>
                </a:solidFill>
                <a:latin typeface="Inter" pitchFamily="34" charset="0"/>
                <a:ea typeface="Inter" pitchFamily="34" charset="-122"/>
                <a:cs typeface="Inter" pitchFamily="34" charset="-120"/>
              </a:rPr>
              <a:t> — and use the time to build fully compliant collection and reporting systems before full enforcement begins.</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735925" y="689848"/>
            <a:ext cx="1720572" cy="385286"/>
          </a:xfrm>
          <a:prstGeom prst="roundRect">
            <a:avLst>
              <a:gd name="adj" fmla="val 18338"/>
            </a:avLst>
          </a:prstGeom>
          <a:solidFill>
            <a:srgbClr val="DADBF1"/>
          </a:solidFill>
          <a:ln/>
        </p:spPr>
        <p:txBody>
          <a:bodyPr/>
          <a:lstStyle/>
          <a:p>
            <a:endParaRPr lang="en-US"/>
          </a:p>
        </p:txBody>
      </p:sp>
      <p:sp>
        <p:nvSpPr>
          <p:cNvPr id="3" name="Text 1"/>
          <p:cNvSpPr/>
          <p:nvPr/>
        </p:nvSpPr>
        <p:spPr>
          <a:xfrm>
            <a:off x="862012" y="752832"/>
            <a:ext cx="1468398" cy="259318"/>
          </a:xfrm>
          <a:prstGeom prst="rect">
            <a:avLst/>
          </a:prstGeom>
          <a:noFill/>
          <a:ln/>
        </p:spPr>
        <p:txBody>
          <a:bodyPr wrap="none" lIns="0" tIns="0" rIns="0" bIns="0" rtlCol="0" anchor="t"/>
          <a:lstStyle/>
          <a:p>
            <a:pPr marL="0" indent="0" algn="l">
              <a:lnSpc>
                <a:spcPts val="2000"/>
              </a:lnSpc>
              <a:buNone/>
            </a:pPr>
            <a:r>
              <a:rPr lang="en-US" sz="1300" dirty="0">
                <a:solidFill>
                  <a:srgbClr val="272525"/>
                </a:solidFill>
                <a:latin typeface="Inter" pitchFamily="34" charset="0"/>
                <a:ea typeface="Inter" pitchFamily="34" charset="-122"/>
                <a:cs typeface="Inter" pitchFamily="34" charset="-120"/>
              </a:rPr>
              <a:t>BROADER IMPACT</a:t>
            </a:r>
            <a:endParaRPr lang="en-US" sz="1300" dirty="0"/>
          </a:p>
        </p:txBody>
      </p:sp>
      <p:sp>
        <p:nvSpPr>
          <p:cNvPr id="4" name="Text 2"/>
          <p:cNvSpPr/>
          <p:nvPr/>
        </p:nvSpPr>
        <p:spPr>
          <a:xfrm>
            <a:off x="735925" y="1153001"/>
            <a:ext cx="5305782" cy="656987"/>
          </a:xfrm>
          <a:prstGeom prst="rect">
            <a:avLst/>
          </a:prstGeom>
          <a:noFill/>
          <a:ln/>
        </p:spPr>
        <p:txBody>
          <a:bodyPr wrap="none" lIns="0" tIns="0" rIns="0" bIns="0" rtlCol="0" anchor="t"/>
          <a:lstStyle/>
          <a:p>
            <a:pPr marL="0" indent="0" algn="l">
              <a:lnSpc>
                <a:spcPts val="5150"/>
              </a:lnSpc>
              <a:buNone/>
            </a:pPr>
            <a:r>
              <a:rPr lang="en-US" sz="4100" b="1" dirty="0">
                <a:solidFill>
                  <a:srgbClr val="000000"/>
                </a:solidFill>
                <a:latin typeface="Inter Bold" pitchFamily="34" charset="0"/>
                <a:ea typeface="Inter Bold" pitchFamily="34" charset="-122"/>
                <a:cs typeface="Inter Bold" pitchFamily="34" charset="-120"/>
              </a:rPr>
              <a:t>Broader Implications</a:t>
            </a:r>
            <a:endParaRPr lang="en-US" sz="4100" dirty="0"/>
          </a:p>
        </p:txBody>
      </p:sp>
      <p:sp>
        <p:nvSpPr>
          <p:cNvPr id="5" name="Shape 3"/>
          <p:cNvSpPr/>
          <p:nvPr/>
        </p:nvSpPr>
        <p:spPr>
          <a:xfrm>
            <a:off x="735925" y="2102287"/>
            <a:ext cx="4256246" cy="4124444"/>
          </a:xfrm>
          <a:prstGeom prst="roundRect">
            <a:avLst>
              <a:gd name="adj" fmla="val 2141"/>
            </a:avLst>
          </a:prstGeom>
          <a:solidFill>
            <a:srgbClr val="FFFFFF"/>
          </a:solidFill>
          <a:ln w="22860">
            <a:solidFill>
              <a:srgbClr val="C0C1D7"/>
            </a:solidFill>
            <a:prstDash val="solid"/>
          </a:ln>
        </p:spPr>
        <p:txBody>
          <a:bodyPr/>
          <a:lstStyle/>
          <a:p>
            <a:endParaRPr lang="en-US"/>
          </a:p>
        </p:txBody>
      </p:sp>
      <p:sp>
        <p:nvSpPr>
          <p:cNvPr id="6" name="Shape 4"/>
          <p:cNvSpPr/>
          <p:nvPr/>
        </p:nvSpPr>
        <p:spPr>
          <a:xfrm>
            <a:off x="758785" y="2125147"/>
            <a:ext cx="4210526" cy="630793"/>
          </a:xfrm>
          <a:prstGeom prst="roundRect">
            <a:avLst>
              <a:gd name="adj" fmla="val 9652"/>
            </a:avLst>
          </a:prstGeom>
          <a:solidFill>
            <a:srgbClr val="DADBF1"/>
          </a:solidFill>
          <a:ln/>
        </p:spPr>
        <p:txBody>
          <a:bodyPr/>
          <a:lstStyle/>
          <a:p>
            <a:endParaRPr lang="en-US"/>
          </a:p>
        </p:txBody>
      </p:sp>
      <p:sp>
        <p:nvSpPr>
          <p:cNvPr id="7" name="Text 5"/>
          <p:cNvSpPr/>
          <p:nvPr/>
        </p:nvSpPr>
        <p:spPr>
          <a:xfrm>
            <a:off x="969050" y="2950845"/>
            <a:ext cx="2628424" cy="328613"/>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For Individuals</a:t>
            </a:r>
            <a:endParaRPr lang="en-US" sz="2050" dirty="0"/>
          </a:p>
        </p:txBody>
      </p:sp>
      <p:sp>
        <p:nvSpPr>
          <p:cNvPr id="8" name="Text 6"/>
          <p:cNvSpPr/>
          <p:nvPr/>
        </p:nvSpPr>
        <p:spPr>
          <a:xfrm>
            <a:off x="969050" y="3396377"/>
            <a:ext cx="3789998" cy="2268617"/>
          </a:xfrm>
          <a:prstGeom prst="rect">
            <a:avLst/>
          </a:prstGeom>
          <a:noFill/>
          <a:ln/>
        </p:spPr>
        <p:txBody>
          <a:bodyPr wrap="square" lIns="0" tIns="0" rIns="0" bIns="0" rtlCol="0" anchor="t"/>
          <a:lstStyle/>
          <a:p>
            <a:pPr marL="0" indent="0" algn="l">
              <a:lnSpc>
                <a:spcPts val="2550"/>
              </a:lnSpc>
              <a:buNone/>
            </a:pPr>
            <a:r>
              <a:rPr lang="en-US" sz="1650" dirty="0">
                <a:solidFill>
                  <a:srgbClr val="272525"/>
                </a:solidFill>
                <a:latin typeface="Inter" pitchFamily="34" charset="0"/>
                <a:ea typeface="Inter" pitchFamily="34" charset="-122"/>
                <a:cs typeface="Inter" pitchFamily="34" charset="-120"/>
              </a:rPr>
              <a:t>Directly affects an estimated </a:t>
            </a:r>
            <a:r>
              <a:rPr lang="en-US" sz="1650" b="1" dirty="0">
                <a:solidFill>
                  <a:srgbClr val="272525"/>
                </a:solidFill>
                <a:latin typeface="Inter" pitchFamily="34" charset="0"/>
                <a:ea typeface="Inter" pitchFamily="34" charset="-122"/>
                <a:cs typeface="Inter" pitchFamily="34" charset="-120"/>
              </a:rPr>
              <a:t>50+ million people</a:t>
            </a:r>
            <a:r>
              <a:rPr lang="en-US" sz="1650" dirty="0">
                <a:solidFill>
                  <a:srgbClr val="272525"/>
                </a:solidFill>
                <a:latin typeface="Inter" pitchFamily="34" charset="0"/>
                <a:ea typeface="Inter" pitchFamily="34" charset="-122"/>
                <a:cs typeface="Inter" pitchFamily="34" charset="-120"/>
              </a:rPr>
              <a:t> in the U.S. who send money abroad. Disproportionate impact on immigrant communities and remittance-dependent households who rely on cash-based transfer channels.</a:t>
            </a:r>
            <a:endParaRPr lang="en-US" sz="1650" dirty="0"/>
          </a:p>
        </p:txBody>
      </p:sp>
      <p:sp>
        <p:nvSpPr>
          <p:cNvPr id="9" name="Shape 7"/>
          <p:cNvSpPr/>
          <p:nvPr/>
        </p:nvSpPr>
        <p:spPr>
          <a:xfrm>
            <a:off x="5187077" y="2102287"/>
            <a:ext cx="4256246" cy="4124444"/>
          </a:xfrm>
          <a:prstGeom prst="roundRect">
            <a:avLst>
              <a:gd name="adj" fmla="val 2141"/>
            </a:avLst>
          </a:prstGeom>
          <a:solidFill>
            <a:srgbClr val="FFFFFF"/>
          </a:solidFill>
          <a:ln w="22860">
            <a:solidFill>
              <a:srgbClr val="C0C1D7"/>
            </a:solidFill>
            <a:prstDash val="solid"/>
          </a:ln>
        </p:spPr>
        <p:txBody>
          <a:bodyPr/>
          <a:lstStyle/>
          <a:p>
            <a:endParaRPr lang="en-US"/>
          </a:p>
        </p:txBody>
      </p:sp>
      <p:sp>
        <p:nvSpPr>
          <p:cNvPr id="10" name="Shape 8"/>
          <p:cNvSpPr/>
          <p:nvPr/>
        </p:nvSpPr>
        <p:spPr>
          <a:xfrm>
            <a:off x="5209937" y="2125147"/>
            <a:ext cx="4210526" cy="630793"/>
          </a:xfrm>
          <a:prstGeom prst="roundRect">
            <a:avLst>
              <a:gd name="adj" fmla="val 9652"/>
            </a:avLst>
          </a:prstGeom>
          <a:solidFill>
            <a:srgbClr val="DADBF1"/>
          </a:solidFill>
          <a:ln/>
        </p:spPr>
        <p:txBody>
          <a:bodyPr/>
          <a:lstStyle/>
          <a:p>
            <a:endParaRPr lang="en-US"/>
          </a:p>
        </p:txBody>
      </p:sp>
      <p:sp>
        <p:nvSpPr>
          <p:cNvPr id="11" name="Text 9"/>
          <p:cNvSpPr/>
          <p:nvPr/>
        </p:nvSpPr>
        <p:spPr>
          <a:xfrm>
            <a:off x="5420201" y="2950845"/>
            <a:ext cx="3789998" cy="657225"/>
          </a:xfrm>
          <a:prstGeom prst="rect">
            <a:avLst/>
          </a:prstGeom>
          <a:noFill/>
          <a:ln/>
        </p:spPr>
        <p:txBody>
          <a:bodyPr wrap="squar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For Financial Institutions and Fintechs</a:t>
            </a:r>
            <a:endParaRPr lang="en-US" sz="2050" dirty="0"/>
          </a:p>
        </p:txBody>
      </p:sp>
      <p:sp>
        <p:nvSpPr>
          <p:cNvPr id="12" name="Text 10"/>
          <p:cNvSpPr/>
          <p:nvPr/>
        </p:nvSpPr>
        <p:spPr>
          <a:xfrm>
            <a:off x="5420201" y="3724989"/>
            <a:ext cx="3789998" cy="2268617"/>
          </a:xfrm>
          <a:prstGeom prst="rect">
            <a:avLst/>
          </a:prstGeom>
          <a:noFill/>
          <a:ln/>
        </p:spPr>
        <p:txBody>
          <a:bodyPr wrap="square" lIns="0" tIns="0" rIns="0" bIns="0" rtlCol="0" anchor="t"/>
          <a:lstStyle/>
          <a:p>
            <a:pPr marL="0" indent="0" algn="l">
              <a:lnSpc>
                <a:spcPts val="2550"/>
              </a:lnSpc>
              <a:buNone/>
            </a:pPr>
            <a:r>
              <a:rPr lang="en-US" sz="1650" dirty="0">
                <a:solidFill>
                  <a:srgbClr val="272525"/>
                </a:solidFill>
                <a:latin typeface="Inter" pitchFamily="34" charset="0"/>
                <a:ea typeface="Inter" pitchFamily="34" charset="-122"/>
                <a:cs typeface="Inter" pitchFamily="34" charset="-120"/>
              </a:rPr>
              <a:t>Significant operational investment required. Reputational risk if compliance is inadequate. Ongoing quarterly Form 720 reporting and semimonthly deposit obligations create sustained administrative burden.</a:t>
            </a:r>
            <a:endParaRPr lang="en-US" sz="1650" dirty="0"/>
          </a:p>
        </p:txBody>
      </p:sp>
      <p:sp>
        <p:nvSpPr>
          <p:cNvPr id="13" name="Shape 11"/>
          <p:cNvSpPr/>
          <p:nvPr/>
        </p:nvSpPr>
        <p:spPr>
          <a:xfrm>
            <a:off x="9638228" y="2102287"/>
            <a:ext cx="4256246" cy="4124444"/>
          </a:xfrm>
          <a:prstGeom prst="roundRect">
            <a:avLst>
              <a:gd name="adj" fmla="val 2141"/>
            </a:avLst>
          </a:prstGeom>
          <a:solidFill>
            <a:srgbClr val="FFFFFF"/>
          </a:solidFill>
          <a:ln w="22860">
            <a:solidFill>
              <a:srgbClr val="C0C1D7"/>
            </a:solidFill>
            <a:prstDash val="solid"/>
          </a:ln>
        </p:spPr>
        <p:txBody>
          <a:bodyPr/>
          <a:lstStyle/>
          <a:p>
            <a:endParaRPr lang="en-US"/>
          </a:p>
        </p:txBody>
      </p:sp>
      <p:sp>
        <p:nvSpPr>
          <p:cNvPr id="14" name="Shape 12"/>
          <p:cNvSpPr/>
          <p:nvPr/>
        </p:nvSpPr>
        <p:spPr>
          <a:xfrm>
            <a:off x="9661088" y="2125147"/>
            <a:ext cx="4210526" cy="630793"/>
          </a:xfrm>
          <a:prstGeom prst="roundRect">
            <a:avLst>
              <a:gd name="adj" fmla="val 9652"/>
            </a:avLst>
          </a:prstGeom>
          <a:solidFill>
            <a:srgbClr val="DADBF1"/>
          </a:solidFill>
          <a:ln/>
        </p:spPr>
        <p:txBody>
          <a:bodyPr/>
          <a:lstStyle/>
          <a:p>
            <a:endParaRPr lang="en-US"/>
          </a:p>
        </p:txBody>
      </p:sp>
      <p:sp>
        <p:nvSpPr>
          <p:cNvPr id="15" name="Text 13"/>
          <p:cNvSpPr/>
          <p:nvPr/>
        </p:nvSpPr>
        <p:spPr>
          <a:xfrm>
            <a:off x="9871353" y="2950845"/>
            <a:ext cx="3006328" cy="328613"/>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For Recipient Countries</a:t>
            </a:r>
            <a:endParaRPr lang="en-US" sz="2050" dirty="0"/>
          </a:p>
        </p:txBody>
      </p:sp>
      <p:sp>
        <p:nvSpPr>
          <p:cNvPr id="16" name="Text 14"/>
          <p:cNvSpPr/>
          <p:nvPr/>
        </p:nvSpPr>
        <p:spPr>
          <a:xfrm>
            <a:off x="9871353" y="3396377"/>
            <a:ext cx="3789998" cy="1944529"/>
          </a:xfrm>
          <a:prstGeom prst="rect">
            <a:avLst/>
          </a:prstGeom>
          <a:noFill/>
          <a:ln/>
        </p:spPr>
        <p:txBody>
          <a:bodyPr wrap="square" lIns="0" tIns="0" rIns="0" bIns="0" rtlCol="0" anchor="t"/>
          <a:lstStyle/>
          <a:p>
            <a:pPr marL="0" indent="0" algn="l">
              <a:lnSpc>
                <a:spcPts val="2550"/>
              </a:lnSpc>
              <a:buNone/>
            </a:pPr>
            <a:r>
              <a:rPr lang="en-US" sz="1650" dirty="0">
                <a:solidFill>
                  <a:srgbClr val="272525"/>
                </a:solidFill>
                <a:latin typeface="Inter" pitchFamily="34" charset="0"/>
                <a:ea typeface="Inter" pitchFamily="34" charset="-122"/>
                <a:cs typeface="Inter" pitchFamily="34" charset="-120"/>
              </a:rPr>
              <a:t>Mexico, India, and the Philippines have raised concerns about reduced formal transfer flows and a potential shift toward </a:t>
            </a:r>
            <a:r>
              <a:rPr lang="en-US" sz="1650" b="1" dirty="0">
                <a:solidFill>
                  <a:srgbClr val="272525"/>
                </a:solidFill>
                <a:latin typeface="Inter" pitchFamily="34" charset="0"/>
                <a:ea typeface="Inter" pitchFamily="34" charset="-122"/>
                <a:cs typeface="Inter" pitchFamily="34" charset="-120"/>
              </a:rPr>
              <a:t>informal channels</a:t>
            </a:r>
            <a:r>
              <a:rPr lang="en-US" sz="1650" dirty="0">
                <a:solidFill>
                  <a:srgbClr val="272525"/>
                </a:solidFill>
                <a:latin typeface="Inter" pitchFamily="34" charset="0"/>
                <a:ea typeface="Inter" pitchFamily="34" charset="-122"/>
                <a:cs typeface="Inter" pitchFamily="34" charset="-120"/>
              </a:rPr>
              <a:t> — undermining financial transparency goals.</a:t>
            </a:r>
            <a:endParaRPr lang="en-US" sz="1650" dirty="0"/>
          </a:p>
        </p:txBody>
      </p:sp>
      <p:sp>
        <p:nvSpPr>
          <p:cNvPr id="17" name="Shape 15"/>
          <p:cNvSpPr/>
          <p:nvPr/>
        </p:nvSpPr>
        <p:spPr>
          <a:xfrm>
            <a:off x="713065" y="6423065"/>
            <a:ext cx="45720" cy="1139428"/>
          </a:xfrm>
          <a:prstGeom prst="rect">
            <a:avLst/>
          </a:prstGeom>
          <a:solidFill>
            <a:srgbClr val="4950BC"/>
          </a:solidFill>
          <a:ln/>
        </p:spPr>
        <p:txBody>
          <a:bodyPr/>
          <a:lstStyle/>
          <a:p>
            <a:endParaRPr lang="en-US"/>
          </a:p>
        </p:txBody>
      </p:sp>
      <p:sp>
        <p:nvSpPr>
          <p:cNvPr id="18" name="Text 16"/>
          <p:cNvSpPr/>
          <p:nvPr/>
        </p:nvSpPr>
        <p:spPr>
          <a:xfrm>
            <a:off x="991910" y="6445925"/>
            <a:ext cx="4964073" cy="328613"/>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What to Watch — Regulatory Guidance</a:t>
            </a:r>
            <a:endParaRPr lang="en-US" sz="2050" dirty="0"/>
          </a:p>
        </p:txBody>
      </p:sp>
      <p:sp>
        <p:nvSpPr>
          <p:cNvPr id="19" name="Text 17"/>
          <p:cNvSpPr/>
          <p:nvPr/>
        </p:nvSpPr>
        <p:spPr>
          <a:xfrm>
            <a:off x="991910" y="6891457"/>
            <a:ext cx="12902565" cy="648176"/>
          </a:xfrm>
          <a:prstGeom prst="rect">
            <a:avLst/>
          </a:prstGeom>
          <a:noFill/>
          <a:ln/>
        </p:spPr>
        <p:txBody>
          <a:bodyPr wrap="square" lIns="0" tIns="0" rIns="0" bIns="0" rtlCol="0" anchor="t"/>
          <a:lstStyle/>
          <a:p>
            <a:pPr marL="0" indent="0" algn="l">
              <a:lnSpc>
                <a:spcPts val="2550"/>
              </a:lnSpc>
              <a:buNone/>
            </a:pPr>
            <a:r>
              <a:rPr lang="en-US" sz="1650" dirty="0">
                <a:solidFill>
                  <a:srgbClr val="272525"/>
                </a:solidFill>
                <a:latin typeface="Inter" pitchFamily="34" charset="0"/>
                <a:ea typeface="Inter" pitchFamily="34" charset="-122"/>
                <a:cs typeface="Inter" pitchFamily="34" charset="-120"/>
              </a:rPr>
              <a:t>Full regulatory guidance is on Treasury's </a:t>
            </a:r>
            <a:r>
              <a:rPr lang="en-US" sz="1650" b="1" dirty="0">
                <a:solidFill>
                  <a:srgbClr val="272525"/>
                </a:solidFill>
                <a:latin typeface="Inter" pitchFamily="34" charset="0"/>
                <a:ea typeface="Inter" pitchFamily="34" charset="-122"/>
                <a:cs typeface="Inter" pitchFamily="34" charset="-120"/>
              </a:rPr>
              <a:t>2025–2026 Priority Guidance Plan</a:t>
            </a:r>
            <a:r>
              <a:rPr lang="en-US" sz="1650" dirty="0">
                <a:solidFill>
                  <a:srgbClr val="272525"/>
                </a:solidFill>
                <a:latin typeface="Inter" pitchFamily="34" charset="0"/>
                <a:ea typeface="Inter" pitchFamily="34" charset="-122"/>
                <a:cs typeface="Inter" pitchFamily="34" charset="-120"/>
              </a:rPr>
              <a:t>. Expanded IRS enforcement is expected after Q3 2026 relief ends.</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1118949" y="1061918"/>
            <a:ext cx="1470303" cy="313611"/>
          </a:xfrm>
          <a:prstGeom prst="roundRect">
            <a:avLst>
              <a:gd name="adj" fmla="val 19242"/>
            </a:avLst>
          </a:prstGeom>
          <a:solidFill>
            <a:srgbClr val="DADBF1"/>
          </a:solidFill>
          <a:ln/>
        </p:spPr>
        <p:txBody>
          <a:bodyPr/>
          <a:lstStyle/>
          <a:p>
            <a:endParaRPr lang="en-US"/>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6701" y="1146929"/>
            <a:ext cx="143589" cy="143589"/>
          </a:xfrm>
          <a:prstGeom prst="rect">
            <a:avLst/>
          </a:prstGeom>
        </p:spPr>
      </p:pic>
      <p:sp>
        <p:nvSpPr>
          <p:cNvPr id="4" name="Text 1"/>
          <p:cNvSpPr/>
          <p:nvPr/>
        </p:nvSpPr>
        <p:spPr>
          <a:xfrm>
            <a:off x="1442085" y="1115735"/>
            <a:ext cx="1039416" cy="205978"/>
          </a:xfrm>
          <a:prstGeom prst="rect">
            <a:avLst/>
          </a:prstGeom>
          <a:noFill/>
          <a:ln/>
        </p:spPr>
        <p:txBody>
          <a:bodyPr wrap="none" lIns="0" tIns="0" rIns="0" bIns="0" rtlCol="0" anchor="t"/>
          <a:lstStyle/>
          <a:p>
            <a:pPr marL="0" indent="0" algn="l">
              <a:lnSpc>
                <a:spcPts val="1600"/>
              </a:lnSpc>
              <a:buNone/>
            </a:pPr>
            <a:r>
              <a:rPr lang="en-US" sz="1100" dirty="0">
                <a:solidFill>
                  <a:srgbClr val="272525"/>
                </a:solidFill>
                <a:latin typeface="Inter" pitchFamily="34" charset="0"/>
                <a:ea typeface="Inter" pitchFamily="34" charset="-122"/>
                <a:cs typeface="Inter" pitchFamily="34" charset="-120"/>
              </a:rPr>
              <a:t>KBF ADVISORY</a:t>
            </a:r>
            <a:endParaRPr lang="en-US" sz="1100" dirty="0"/>
          </a:p>
        </p:txBody>
      </p:sp>
      <p:sp>
        <p:nvSpPr>
          <p:cNvPr id="5" name="Text 2"/>
          <p:cNvSpPr/>
          <p:nvPr/>
        </p:nvSpPr>
        <p:spPr>
          <a:xfrm>
            <a:off x="1118949" y="1432322"/>
            <a:ext cx="12392382" cy="1122283"/>
          </a:xfrm>
          <a:prstGeom prst="rect">
            <a:avLst/>
          </a:prstGeom>
          <a:noFill/>
          <a:ln/>
        </p:spPr>
        <p:txBody>
          <a:bodyPr wrap="square" lIns="0" tIns="0" rIns="0" bIns="0" rtlCol="0" anchor="t"/>
          <a:lstStyle/>
          <a:p>
            <a:pPr marL="0" indent="0" algn="l">
              <a:lnSpc>
                <a:spcPts val="4400"/>
              </a:lnSpc>
              <a:buNone/>
            </a:pPr>
            <a:r>
              <a:rPr lang="en-US" sz="3500" b="1" dirty="0">
                <a:solidFill>
                  <a:srgbClr val="000000"/>
                </a:solidFill>
                <a:latin typeface="Inter Bold" pitchFamily="34" charset="0"/>
                <a:ea typeface="Inter Bold" pitchFamily="34" charset="-122"/>
                <a:cs typeface="Inter Bold" pitchFamily="34" charset="-120"/>
              </a:rPr>
              <a:t>Navigate the New Remittance Tax with KBF International Tax</a:t>
            </a:r>
            <a:endParaRPr lang="en-US" sz="3500" dirty="0"/>
          </a:p>
        </p:txBody>
      </p:sp>
      <p:sp>
        <p:nvSpPr>
          <p:cNvPr id="6" name="Text 3"/>
          <p:cNvSpPr/>
          <p:nvPr/>
        </p:nvSpPr>
        <p:spPr>
          <a:xfrm>
            <a:off x="1118949" y="2767846"/>
            <a:ext cx="12392382" cy="514588"/>
          </a:xfrm>
          <a:prstGeom prst="rect">
            <a:avLst/>
          </a:prstGeom>
          <a:noFill/>
          <a:ln/>
        </p:spPr>
        <p:txBody>
          <a:bodyPr wrap="squar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The 1% remittance excise tax introduces new compliance obligations, anti-avoidance risks, and planning opportunities. </a:t>
            </a:r>
            <a:r>
              <a:rPr lang="en-US" sz="1400" b="1" dirty="0">
                <a:solidFill>
                  <a:srgbClr val="272525"/>
                </a:solidFill>
                <a:latin typeface="Inter" pitchFamily="34" charset="0"/>
                <a:ea typeface="Inter" pitchFamily="34" charset="-122"/>
                <a:cs typeface="Inter" pitchFamily="34" charset="-120"/>
              </a:rPr>
              <a:t>KBF's International Tax and Transfer Pricing team</a:t>
            </a:r>
            <a:r>
              <a:rPr lang="en-US" sz="1400" dirty="0">
                <a:solidFill>
                  <a:srgbClr val="272525"/>
                </a:solidFill>
                <a:latin typeface="Inter" pitchFamily="34" charset="0"/>
                <a:ea typeface="Inter" pitchFamily="34" charset="-122"/>
                <a:cs typeface="Inter" pitchFamily="34" charset="-120"/>
              </a:rPr>
              <a:t> helps businesses, financial institutions, and remittance providers navigate this complexity.</a:t>
            </a:r>
            <a:endParaRPr lang="en-US" sz="1400" dirty="0"/>
          </a:p>
        </p:txBody>
      </p:sp>
      <p:sp>
        <p:nvSpPr>
          <p:cNvPr id="7" name="Shape 4"/>
          <p:cNvSpPr/>
          <p:nvPr/>
        </p:nvSpPr>
        <p:spPr>
          <a:xfrm>
            <a:off x="1118949" y="3442335"/>
            <a:ext cx="4035981" cy="2730937"/>
          </a:xfrm>
          <a:prstGeom prst="roundRect">
            <a:avLst>
              <a:gd name="adj" fmla="val 2762"/>
            </a:avLst>
          </a:prstGeom>
          <a:solidFill>
            <a:srgbClr val="DADBF1"/>
          </a:solidFill>
          <a:ln w="7620">
            <a:solidFill>
              <a:srgbClr val="C0C1D7"/>
            </a:solidFill>
            <a:prstDash val="solid"/>
          </a:ln>
        </p:spPr>
        <p:txBody>
          <a:bodyPr/>
          <a:lstStyle/>
          <a:p>
            <a:endParaRPr lang="en-US"/>
          </a:p>
        </p:txBody>
      </p:sp>
      <p:sp>
        <p:nvSpPr>
          <p:cNvPr id="8" name="Shape 5"/>
          <p:cNvSpPr/>
          <p:nvPr/>
        </p:nvSpPr>
        <p:spPr>
          <a:xfrm>
            <a:off x="1306116" y="3629501"/>
            <a:ext cx="538758" cy="538758"/>
          </a:xfrm>
          <a:prstGeom prst="roundRect">
            <a:avLst>
              <a:gd name="adj" fmla="val 16970673"/>
            </a:avLst>
          </a:prstGeom>
          <a:solidFill>
            <a:srgbClr val="4950BC"/>
          </a:solidFill>
          <a:ln/>
        </p:spPr>
        <p:txBody>
          <a:bodyPr/>
          <a:lstStyle/>
          <a:p>
            <a:endParaRPr lang="en-US"/>
          </a:p>
        </p:txBody>
      </p:sp>
      <p:pic>
        <p:nvPicPr>
          <p:cNvPr id="9"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4229" y="3777615"/>
            <a:ext cx="242411" cy="242411"/>
          </a:xfrm>
          <a:prstGeom prst="rect">
            <a:avLst/>
          </a:prstGeom>
        </p:spPr>
      </p:pic>
      <p:sp>
        <p:nvSpPr>
          <p:cNvPr id="10" name="Text 6"/>
          <p:cNvSpPr/>
          <p:nvPr/>
        </p:nvSpPr>
        <p:spPr>
          <a:xfrm>
            <a:off x="1306116" y="4310420"/>
            <a:ext cx="2498527" cy="280630"/>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Inter Bold" pitchFamily="34" charset="0"/>
                <a:ea typeface="Inter Bold" pitchFamily="34" charset="-122"/>
                <a:cs typeface="Inter Bold" pitchFamily="34" charset="-120"/>
              </a:rPr>
              <a:t>Compliance Readiness</a:t>
            </a:r>
            <a:endParaRPr lang="en-US" sz="1750" dirty="0"/>
          </a:p>
        </p:txBody>
      </p:sp>
      <p:sp>
        <p:nvSpPr>
          <p:cNvPr id="11" name="Text 7"/>
          <p:cNvSpPr/>
          <p:nvPr/>
        </p:nvSpPr>
        <p:spPr>
          <a:xfrm>
            <a:off x="1306116" y="4676299"/>
            <a:ext cx="3661648" cy="1029176"/>
          </a:xfrm>
          <a:prstGeom prst="rect">
            <a:avLst/>
          </a:prstGeom>
          <a:noFill/>
          <a:ln/>
        </p:spPr>
        <p:txBody>
          <a:bodyPr wrap="squar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Help providers meet collection, deposit, and Form 720 reporting obligations — including recordkeeping systems and penalty relief strategies.</a:t>
            </a:r>
            <a:endParaRPr lang="en-US" sz="1400" dirty="0"/>
          </a:p>
        </p:txBody>
      </p:sp>
      <p:sp>
        <p:nvSpPr>
          <p:cNvPr id="12" name="Shape 8"/>
          <p:cNvSpPr/>
          <p:nvPr/>
        </p:nvSpPr>
        <p:spPr>
          <a:xfrm>
            <a:off x="5297091" y="3442335"/>
            <a:ext cx="4035981" cy="2730937"/>
          </a:xfrm>
          <a:prstGeom prst="roundRect">
            <a:avLst>
              <a:gd name="adj" fmla="val 2762"/>
            </a:avLst>
          </a:prstGeom>
          <a:solidFill>
            <a:srgbClr val="DADBF1"/>
          </a:solidFill>
          <a:ln w="7620">
            <a:solidFill>
              <a:srgbClr val="C0C1D7"/>
            </a:solidFill>
            <a:prstDash val="solid"/>
          </a:ln>
        </p:spPr>
        <p:txBody>
          <a:bodyPr/>
          <a:lstStyle/>
          <a:p>
            <a:endParaRPr lang="en-US"/>
          </a:p>
        </p:txBody>
      </p:sp>
      <p:sp>
        <p:nvSpPr>
          <p:cNvPr id="13" name="Shape 9"/>
          <p:cNvSpPr/>
          <p:nvPr/>
        </p:nvSpPr>
        <p:spPr>
          <a:xfrm>
            <a:off x="5484257" y="3629501"/>
            <a:ext cx="538758" cy="538758"/>
          </a:xfrm>
          <a:prstGeom prst="roundRect">
            <a:avLst>
              <a:gd name="adj" fmla="val 16970673"/>
            </a:avLst>
          </a:prstGeom>
          <a:solidFill>
            <a:srgbClr val="4950BC"/>
          </a:solidFill>
          <a:ln/>
        </p:spPr>
        <p:txBody>
          <a:bodyPr/>
          <a:lstStyle/>
          <a:p>
            <a:endParaRPr lang="en-US"/>
          </a:p>
        </p:txBody>
      </p:sp>
      <p:pic>
        <p:nvPicPr>
          <p:cNvPr id="14"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2371" y="3777615"/>
            <a:ext cx="242411" cy="242411"/>
          </a:xfrm>
          <a:prstGeom prst="rect">
            <a:avLst/>
          </a:prstGeom>
        </p:spPr>
      </p:pic>
      <p:sp>
        <p:nvSpPr>
          <p:cNvPr id="15" name="Text 10"/>
          <p:cNvSpPr/>
          <p:nvPr/>
        </p:nvSpPr>
        <p:spPr>
          <a:xfrm>
            <a:off x="5484257" y="4310420"/>
            <a:ext cx="3661648" cy="561261"/>
          </a:xfrm>
          <a:prstGeom prst="rect">
            <a:avLst/>
          </a:prstGeom>
          <a:noFill/>
          <a:ln/>
        </p:spPr>
        <p:txBody>
          <a:bodyPr wrap="square" lIns="0" tIns="0" rIns="0" bIns="0" rtlCol="0" anchor="t"/>
          <a:lstStyle/>
          <a:p>
            <a:pPr marL="0" indent="0" algn="l">
              <a:lnSpc>
                <a:spcPts val="2200"/>
              </a:lnSpc>
              <a:buNone/>
            </a:pPr>
            <a:r>
              <a:rPr lang="en-US" sz="1750" b="1" dirty="0">
                <a:solidFill>
                  <a:srgbClr val="272525"/>
                </a:solidFill>
                <a:latin typeface="Inter Bold" pitchFamily="34" charset="0"/>
                <a:ea typeface="Inter Bold" pitchFamily="34" charset="-122"/>
                <a:cs typeface="Inter Bold" pitchFamily="34" charset="-120"/>
              </a:rPr>
              <a:t>Tax Planning and Exemption Strategy</a:t>
            </a:r>
            <a:endParaRPr lang="en-US" sz="1750" dirty="0"/>
          </a:p>
        </p:txBody>
      </p:sp>
      <p:sp>
        <p:nvSpPr>
          <p:cNvPr id="16" name="Text 11"/>
          <p:cNvSpPr/>
          <p:nvPr/>
        </p:nvSpPr>
        <p:spPr>
          <a:xfrm>
            <a:off x="5484257" y="4956929"/>
            <a:ext cx="3661648" cy="1029176"/>
          </a:xfrm>
          <a:prstGeom prst="rect">
            <a:avLst/>
          </a:prstGeom>
          <a:noFill/>
          <a:ln/>
        </p:spPr>
        <p:txBody>
          <a:bodyPr wrap="squar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Identify and implement exemption-eligible transfer structures to reduce excise tax burden for providers and individual senders.</a:t>
            </a:r>
            <a:endParaRPr lang="en-US" sz="1400" dirty="0"/>
          </a:p>
        </p:txBody>
      </p:sp>
      <p:sp>
        <p:nvSpPr>
          <p:cNvPr id="17" name="Shape 12"/>
          <p:cNvSpPr/>
          <p:nvPr/>
        </p:nvSpPr>
        <p:spPr>
          <a:xfrm>
            <a:off x="9475232" y="3442335"/>
            <a:ext cx="4035981" cy="2730937"/>
          </a:xfrm>
          <a:prstGeom prst="roundRect">
            <a:avLst>
              <a:gd name="adj" fmla="val 2762"/>
            </a:avLst>
          </a:prstGeom>
          <a:solidFill>
            <a:srgbClr val="DADBF1"/>
          </a:solidFill>
          <a:ln w="7620">
            <a:solidFill>
              <a:srgbClr val="C0C1D7"/>
            </a:solidFill>
            <a:prstDash val="solid"/>
          </a:ln>
        </p:spPr>
        <p:txBody>
          <a:bodyPr/>
          <a:lstStyle/>
          <a:p>
            <a:endParaRPr lang="en-US"/>
          </a:p>
        </p:txBody>
      </p:sp>
      <p:sp>
        <p:nvSpPr>
          <p:cNvPr id="18" name="Shape 13"/>
          <p:cNvSpPr/>
          <p:nvPr/>
        </p:nvSpPr>
        <p:spPr>
          <a:xfrm>
            <a:off x="9662398" y="3629501"/>
            <a:ext cx="538758" cy="538758"/>
          </a:xfrm>
          <a:prstGeom prst="roundRect">
            <a:avLst>
              <a:gd name="adj" fmla="val 16970673"/>
            </a:avLst>
          </a:prstGeom>
          <a:solidFill>
            <a:srgbClr val="4950BC"/>
          </a:solidFill>
          <a:ln/>
        </p:spPr>
        <p:txBody>
          <a:bodyPr/>
          <a:lstStyle/>
          <a:p>
            <a:endParaRPr lang="en-US"/>
          </a:p>
        </p:txBody>
      </p:sp>
      <p:pic>
        <p:nvPicPr>
          <p:cNvPr id="1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10512" y="3777615"/>
            <a:ext cx="242411" cy="242411"/>
          </a:xfrm>
          <a:prstGeom prst="rect">
            <a:avLst/>
          </a:prstGeom>
        </p:spPr>
      </p:pic>
      <p:sp>
        <p:nvSpPr>
          <p:cNvPr id="20" name="Text 14"/>
          <p:cNvSpPr/>
          <p:nvPr/>
        </p:nvSpPr>
        <p:spPr>
          <a:xfrm>
            <a:off x="9662398" y="4310420"/>
            <a:ext cx="3661648" cy="561261"/>
          </a:xfrm>
          <a:prstGeom prst="rect">
            <a:avLst/>
          </a:prstGeom>
          <a:noFill/>
          <a:ln/>
        </p:spPr>
        <p:txBody>
          <a:bodyPr wrap="square" lIns="0" tIns="0" rIns="0" bIns="0" rtlCol="0" anchor="t"/>
          <a:lstStyle/>
          <a:p>
            <a:pPr marL="0" indent="0" algn="l">
              <a:lnSpc>
                <a:spcPts val="2200"/>
              </a:lnSpc>
              <a:buNone/>
            </a:pPr>
            <a:r>
              <a:rPr lang="en-US" sz="1750" b="1" dirty="0">
                <a:solidFill>
                  <a:srgbClr val="272525"/>
                </a:solidFill>
                <a:latin typeface="Inter Bold" pitchFamily="34" charset="0"/>
                <a:ea typeface="Inter Bold" pitchFamily="34" charset="-122"/>
                <a:cs typeface="Inter Bold" pitchFamily="34" charset="-120"/>
              </a:rPr>
              <a:t>Anti-Avoidance and IRS Risk Management</a:t>
            </a:r>
            <a:endParaRPr lang="en-US" sz="1750" dirty="0"/>
          </a:p>
        </p:txBody>
      </p:sp>
      <p:sp>
        <p:nvSpPr>
          <p:cNvPr id="21" name="Text 15"/>
          <p:cNvSpPr/>
          <p:nvPr/>
        </p:nvSpPr>
        <p:spPr>
          <a:xfrm>
            <a:off x="9662398" y="4956929"/>
            <a:ext cx="3661648" cy="1029176"/>
          </a:xfrm>
          <a:prstGeom prst="rect">
            <a:avLst/>
          </a:prstGeom>
          <a:noFill/>
          <a:ln/>
        </p:spPr>
        <p:txBody>
          <a:bodyPr wrap="squar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Assess cross-border payment arrangements for exposure under anti-conduit rules and IRS look-through authority — before the IRS does.</a:t>
            </a:r>
            <a:endParaRPr lang="en-US" sz="1400" dirty="0"/>
          </a:p>
        </p:txBody>
      </p:sp>
      <p:sp>
        <p:nvSpPr>
          <p:cNvPr id="22" name="Text 16"/>
          <p:cNvSpPr/>
          <p:nvPr/>
        </p:nvSpPr>
        <p:spPr>
          <a:xfrm>
            <a:off x="1388269" y="6493073"/>
            <a:ext cx="12123063" cy="514588"/>
          </a:xfrm>
          <a:prstGeom prst="rect">
            <a:avLst/>
          </a:prstGeom>
          <a:noFill/>
          <a:ln/>
        </p:spPr>
        <p:txBody>
          <a:bodyPr wrap="squar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Whether you are a remittance provider or an individual seeking to minimize exposure, KBF delivers practical, forward-looking solutions tailored to your specific circumstances.</a:t>
            </a:r>
            <a:endParaRPr lang="en-US" sz="1400" dirty="0"/>
          </a:p>
        </p:txBody>
      </p:sp>
      <p:sp>
        <p:nvSpPr>
          <p:cNvPr id="23" name="Shape 17"/>
          <p:cNvSpPr/>
          <p:nvPr/>
        </p:nvSpPr>
        <p:spPr>
          <a:xfrm>
            <a:off x="1118949" y="6333173"/>
            <a:ext cx="22860" cy="834390"/>
          </a:xfrm>
          <a:prstGeom prst="rect">
            <a:avLst/>
          </a:prstGeom>
          <a:solidFill>
            <a:srgbClr val="4950BC"/>
          </a:solidFill>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715685" y="748903"/>
            <a:ext cx="1309211" cy="371475"/>
          </a:xfrm>
          <a:prstGeom prst="roundRect">
            <a:avLst>
              <a:gd name="adj" fmla="val 18496"/>
            </a:avLst>
          </a:prstGeom>
          <a:solidFill>
            <a:srgbClr val="DADBF1"/>
          </a:solidFill>
          <a:ln/>
        </p:spPr>
        <p:txBody>
          <a:bodyPr/>
          <a:lstStyle/>
          <a:p>
            <a:endParaRPr lang="en-US"/>
          </a:p>
        </p:txBody>
      </p:sp>
      <p:sp>
        <p:nvSpPr>
          <p:cNvPr id="3" name="Text 1"/>
          <p:cNvSpPr/>
          <p:nvPr/>
        </p:nvSpPr>
        <p:spPr>
          <a:xfrm>
            <a:off x="838319" y="810220"/>
            <a:ext cx="1063943" cy="248841"/>
          </a:xfrm>
          <a:prstGeom prst="rect">
            <a:avLst/>
          </a:prstGeom>
          <a:noFill/>
          <a:ln/>
        </p:spPr>
        <p:txBody>
          <a:bodyPr wrap="none" lIns="0" tIns="0" rIns="0" bIns="0" rtlCol="0" anchor="t"/>
          <a:lstStyle/>
          <a:p>
            <a:pPr marL="0" indent="0" algn="l">
              <a:lnSpc>
                <a:spcPts val="1950"/>
              </a:lnSpc>
              <a:buNone/>
            </a:pPr>
            <a:r>
              <a:rPr lang="en-US" sz="1250" dirty="0">
                <a:solidFill>
                  <a:srgbClr val="272525"/>
                </a:solidFill>
                <a:latin typeface="Inter" pitchFamily="34" charset="0"/>
                <a:ea typeface="Inter" pitchFamily="34" charset="-122"/>
                <a:cs typeface="Inter" pitchFamily="34" charset="-120"/>
              </a:rPr>
              <a:t>CONTACT US</a:t>
            </a:r>
            <a:endParaRPr lang="en-US" sz="1250" dirty="0"/>
          </a:p>
        </p:txBody>
      </p:sp>
      <p:sp>
        <p:nvSpPr>
          <p:cNvPr id="4" name="Text 2"/>
          <p:cNvSpPr/>
          <p:nvPr/>
        </p:nvSpPr>
        <p:spPr>
          <a:xfrm>
            <a:off x="715685" y="1194078"/>
            <a:ext cx="5112068" cy="639008"/>
          </a:xfrm>
          <a:prstGeom prst="rect">
            <a:avLst/>
          </a:prstGeom>
          <a:noFill/>
          <a:ln/>
        </p:spPr>
        <p:txBody>
          <a:bodyPr wrap="none" lIns="0" tIns="0" rIns="0" bIns="0" rtlCol="0" anchor="t"/>
          <a:lstStyle/>
          <a:p>
            <a:pPr marL="0" indent="0" algn="l">
              <a:lnSpc>
                <a:spcPts val="5000"/>
              </a:lnSpc>
              <a:buNone/>
            </a:pPr>
            <a:r>
              <a:rPr lang="en-US" sz="4000" b="1" dirty="0">
                <a:solidFill>
                  <a:srgbClr val="000000"/>
                </a:solidFill>
                <a:latin typeface="Inter Bold" pitchFamily="34" charset="0"/>
                <a:ea typeface="Inter Bold" pitchFamily="34" charset="-122"/>
                <a:cs typeface="Inter Bold" pitchFamily="34" charset="-120"/>
              </a:rPr>
              <a:t>Get in Touch</a:t>
            </a:r>
            <a:endParaRPr lang="en-US" sz="4000" dirty="0"/>
          </a:p>
        </p:txBody>
      </p:sp>
      <p:sp>
        <p:nvSpPr>
          <p:cNvPr id="5" name="Text 3"/>
          <p:cNvSpPr/>
          <p:nvPr/>
        </p:nvSpPr>
        <p:spPr>
          <a:xfrm>
            <a:off x="715685" y="2109549"/>
            <a:ext cx="13199031" cy="621744"/>
          </a:xfrm>
          <a:prstGeom prst="rect">
            <a:avLst/>
          </a:prstGeom>
          <a:noFill/>
          <a:ln/>
        </p:spPr>
        <p:txBody>
          <a:bodyPr wrap="square" lIns="0" tIns="0" rIns="0" bIns="0" rtlCol="0" anchor="t"/>
          <a:lstStyle/>
          <a:p>
            <a:pPr marL="0" indent="0" algn="l">
              <a:lnSpc>
                <a:spcPts val="2400"/>
              </a:lnSpc>
              <a:buNone/>
            </a:pPr>
            <a:r>
              <a:rPr lang="en-US" sz="1600" dirty="0">
                <a:solidFill>
                  <a:srgbClr val="272525"/>
                </a:solidFill>
                <a:latin typeface="Inter" pitchFamily="34" charset="0"/>
                <a:ea typeface="Inter" pitchFamily="34" charset="-122"/>
                <a:cs typeface="Inter" pitchFamily="34" charset="-120"/>
              </a:rPr>
              <a:t>To learn more about how KBF's International Tax team can help you navigate </a:t>
            </a:r>
            <a:r>
              <a:rPr lang="en-US" sz="1600" b="1" dirty="0">
                <a:solidFill>
                  <a:srgbClr val="272525"/>
                </a:solidFill>
                <a:latin typeface="Inter" pitchFamily="34" charset="0"/>
                <a:ea typeface="Inter" pitchFamily="34" charset="-122"/>
                <a:cs typeface="Inter" pitchFamily="34" charset="-120"/>
              </a:rPr>
              <a:t>IRC Section 4475</a:t>
            </a:r>
            <a:r>
              <a:rPr lang="en-US" sz="1600" dirty="0">
                <a:solidFill>
                  <a:srgbClr val="272525"/>
                </a:solidFill>
                <a:latin typeface="Inter" pitchFamily="34" charset="0"/>
                <a:ea typeface="Inter" pitchFamily="34" charset="-122"/>
                <a:cs typeface="Inter" pitchFamily="34" charset="-120"/>
              </a:rPr>
              <a:t> and your broader international tax needs, reach out to our specialists.</a:t>
            </a:r>
            <a:endParaRPr lang="en-US" sz="1600" dirty="0"/>
          </a:p>
        </p:txBody>
      </p:sp>
      <p:sp>
        <p:nvSpPr>
          <p:cNvPr id="6" name="Shape 4"/>
          <p:cNvSpPr/>
          <p:nvPr/>
        </p:nvSpPr>
        <p:spPr>
          <a:xfrm>
            <a:off x="715685" y="2938582"/>
            <a:ext cx="4276725" cy="2038112"/>
          </a:xfrm>
          <a:prstGeom prst="roundRect">
            <a:avLst>
              <a:gd name="adj" fmla="val 4214"/>
            </a:avLst>
          </a:prstGeom>
          <a:solidFill>
            <a:srgbClr val="FFFFFF"/>
          </a:solidFill>
          <a:ln w="22860">
            <a:solidFill>
              <a:srgbClr val="C0C1D7"/>
            </a:solidFill>
            <a:prstDash val="solid"/>
          </a:ln>
        </p:spPr>
        <p:txBody>
          <a:bodyPr/>
          <a:lstStyle/>
          <a:p>
            <a:endParaRPr lang="en-US"/>
          </a:p>
        </p:txBody>
      </p:sp>
      <p:sp>
        <p:nvSpPr>
          <p:cNvPr id="7" name="Text 5"/>
          <p:cNvSpPr/>
          <p:nvPr/>
        </p:nvSpPr>
        <p:spPr>
          <a:xfrm>
            <a:off x="942975" y="3165872"/>
            <a:ext cx="2556034" cy="319445"/>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Scott Montopoli</a:t>
            </a:r>
            <a:endParaRPr lang="en-US" sz="2000" dirty="0"/>
          </a:p>
        </p:txBody>
      </p:sp>
      <p:sp>
        <p:nvSpPr>
          <p:cNvPr id="8" name="Text 6"/>
          <p:cNvSpPr/>
          <p:nvPr/>
        </p:nvSpPr>
        <p:spPr>
          <a:xfrm>
            <a:off x="942975" y="3595807"/>
            <a:ext cx="3822144" cy="310872"/>
          </a:xfrm>
          <a:prstGeom prst="rect">
            <a:avLst/>
          </a:prstGeom>
          <a:noFill/>
          <a:ln/>
        </p:spPr>
        <p:txBody>
          <a:bodyPr wrap="none" lIns="0" tIns="0" rIns="0" bIns="0" rtlCol="0" anchor="t"/>
          <a:lstStyle/>
          <a:p>
            <a:pPr marL="0" indent="0" algn="l">
              <a:lnSpc>
                <a:spcPts val="2400"/>
              </a:lnSpc>
              <a:buNone/>
            </a:pPr>
            <a:r>
              <a:rPr lang="en-US" sz="1600" dirty="0">
                <a:solidFill>
                  <a:srgbClr val="272525"/>
                </a:solidFill>
                <a:latin typeface="Inter" pitchFamily="34" charset="0"/>
                <a:ea typeface="Inter" pitchFamily="34" charset="-122"/>
                <a:cs typeface="Inter" pitchFamily="34" charset="-120"/>
              </a:rPr>
              <a:t>International Tax Specialist</a:t>
            </a:r>
            <a:endParaRPr lang="en-US" sz="1600" dirty="0"/>
          </a:p>
        </p:txBody>
      </p:sp>
      <p:sp>
        <p:nvSpPr>
          <p:cNvPr id="9" name="Text 7"/>
          <p:cNvSpPr/>
          <p:nvPr/>
        </p:nvSpPr>
        <p:spPr>
          <a:xfrm>
            <a:off x="942975" y="4017169"/>
            <a:ext cx="3822144" cy="310872"/>
          </a:xfrm>
          <a:prstGeom prst="rect">
            <a:avLst/>
          </a:prstGeom>
          <a:noFill/>
          <a:ln/>
        </p:spPr>
        <p:txBody>
          <a:bodyPr wrap="none" lIns="0" tIns="0" rIns="0" bIns="0" rtlCol="0" anchor="t"/>
          <a:lstStyle/>
          <a:p>
            <a:pPr marL="0" indent="0" algn="l">
              <a:lnSpc>
                <a:spcPts val="2400"/>
              </a:lnSpc>
              <a:buNone/>
            </a:pPr>
            <a:r>
              <a:rPr lang="en-US" sz="1600" b="1" dirty="0">
                <a:solidFill>
                  <a:srgbClr val="272525"/>
                </a:solidFill>
                <a:latin typeface="Inter" pitchFamily="34" charset="0"/>
                <a:ea typeface="Inter" pitchFamily="34" charset="-122"/>
                <a:cs typeface="Inter" pitchFamily="34" charset="-120"/>
              </a:rPr>
              <a:t>smontopoli@kbfadvisory.com</a:t>
            </a:r>
            <a:endParaRPr lang="en-US" sz="1600" dirty="0"/>
          </a:p>
        </p:txBody>
      </p:sp>
      <p:sp>
        <p:nvSpPr>
          <p:cNvPr id="10" name="Shape 8"/>
          <p:cNvSpPr/>
          <p:nvPr/>
        </p:nvSpPr>
        <p:spPr>
          <a:xfrm>
            <a:off x="5176718" y="2938582"/>
            <a:ext cx="4276844" cy="2038112"/>
          </a:xfrm>
          <a:prstGeom prst="roundRect">
            <a:avLst>
              <a:gd name="adj" fmla="val 4214"/>
            </a:avLst>
          </a:prstGeom>
          <a:solidFill>
            <a:srgbClr val="FFFFFF"/>
          </a:solidFill>
          <a:ln w="22860">
            <a:solidFill>
              <a:srgbClr val="C0C1D7"/>
            </a:solidFill>
            <a:prstDash val="solid"/>
          </a:ln>
        </p:spPr>
        <p:txBody>
          <a:bodyPr/>
          <a:lstStyle/>
          <a:p>
            <a:endParaRPr lang="en-US"/>
          </a:p>
        </p:txBody>
      </p:sp>
      <p:sp>
        <p:nvSpPr>
          <p:cNvPr id="11" name="Text 9"/>
          <p:cNvSpPr/>
          <p:nvPr/>
        </p:nvSpPr>
        <p:spPr>
          <a:xfrm>
            <a:off x="5404009" y="3165872"/>
            <a:ext cx="2556034" cy="319445"/>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Mike Harper</a:t>
            </a:r>
            <a:endParaRPr lang="en-US" sz="2000" dirty="0"/>
          </a:p>
        </p:txBody>
      </p:sp>
      <p:sp>
        <p:nvSpPr>
          <p:cNvPr id="12" name="Text 10"/>
          <p:cNvSpPr/>
          <p:nvPr/>
        </p:nvSpPr>
        <p:spPr>
          <a:xfrm>
            <a:off x="5404009" y="3595807"/>
            <a:ext cx="3822263" cy="310872"/>
          </a:xfrm>
          <a:prstGeom prst="rect">
            <a:avLst/>
          </a:prstGeom>
          <a:noFill/>
          <a:ln/>
        </p:spPr>
        <p:txBody>
          <a:bodyPr wrap="none" lIns="0" tIns="0" rIns="0" bIns="0" rtlCol="0" anchor="t"/>
          <a:lstStyle/>
          <a:p>
            <a:pPr marL="0" indent="0" algn="l">
              <a:lnSpc>
                <a:spcPts val="2400"/>
              </a:lnSpc>
              <a:buNone/>
            </a:pPr>
            <a:r>
              <a:rPr lang="en-US" sz="1600" dirty="0">
                <a:solidFill>
                  <a:srgbClr val="272525"/>
                </a:solidFill>
                <a:latin typeface="Inter" pitchFamily="34" charset="0"/>
                <a:ea typeface="Inter" pitchFamily="34" charset="-122"/>
                <a:cs typeface="Inter" pitchFamily="34" charset="-120"/>
              </a:rPr>
              <a:t>International Tax Specialist</a:t>
            </a:r>
            <a:endParaRPr lang="en-US" sz="1600" dirty="0"/>
          </a:p>
        </p:txBody>
      </p:sp>
      <p:sp>
        <p:nvSpPr>
          <p:cNvPr id="13" name="Text 11"/>
          <p:cNvSpPr/>
          <p:nvPr/>
        </p:nvSpPr>
        <p:spPr>
          <a:xfrm>
            <a:off x="5404009" y="4017169"/>
            <a:ext cx="3822263" cy="310872"/>
          </a:xfrm>
          <a:prstGeom prst="rect">
            <a:avLst/>
          </a:prstGeom>
          <a:noFill/>
          <a:ln/>
        </p:spPr>
        <p:txBody>
          <a:bodyPr wrap="none" lIns="0" tIns="0" rIns="0" bIns="0" rtlCol="0" anchor="t"/>
          <a:lstStyle/>
          <a:p>
            <a:pPr marL="0" indent="0" algn="l">
              <a:lnSpc>
                <a:spcPts val="2400"/>
              </a:lnSpc>
              <a:buNone/>
            </a:pPr>
            <a:r>
              <a:rPr lang="en-US" sz="1600" b="1" dirty="0">
                <a:solidFill>
                  <a:srgbClr val="272525"/>
                </a:solidFill>
                <a:latin typeface="Inter" pitchFamily="34" charset="0"/>
                <a:ea typeface="Inter" pitchFamily="34" charset="-122"/>
                <a:cs typeface="Inter" pitchFamily="34" charset="-120"/>
              </a:rPr>
              <a:t>mharper@kbfadvisory.com</a:t>
            </a:r>
            <a:endParaRPr lang="en-US" sz="1600" dirty="0"/>
          </a:p>
        </p:txBody>
      </p:sp>
      <p:sp>
        <p:nvSpPr>
          <p:cNvPr id="14" name="Shape 12"/>
          <p:cNvSpPr/>
          <p:nvPr/>
        </p:nvSpPr>
        <p:spPr>
          <a:xfrm>
            <a:off x="9637871" y="2938582"/>
            <a:ext cx="4276844" cy="2038112"/>
          </a:xfrm>
          <a:prstGeom prst="roundRect">
            <a:avLst>
              <a:gd name="adj" fmla="val 4214"/>
            </a:avLst>
          </a:prstGeom>
          <a:solidFill>
            <a:srgbClr val="FFFFFF"/>
          </a:solidFill>
          <a:ln w="22860">
            <a:solidFill>
              <a:srgbClr val="C0C1D7"/>
            </a:solidFill>
            <a:prstDash val="solid"/>
          </a:ln>
        </p:spPr>
        <p:txBody>
          <a:bodyPr/>
          <a:lstStyle/>
          <a:p>
            <a:endParaRPr lang="en-US"/>
          </a:p>
        </p:txBody>
      </p:sp>
      <p:sp>
        <p:nvSpPr>
          <p:cNvPr id="15" name="Text 13"/>
          <p:cNvSpPr/>
          <p:nvPr/>
        </p:nvSpPr>
        <p:spPr>
          <a:xfrm>
            <a:off x="9865162" y="3165872"/>
            <a:ext cx="2556034" cy="319445"/>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General Inquiries</a:t>
            </a:r>
            <a:endParaRPr lang="en-US" sz="2000" dirty="0"/>
          </a:p>
        </p:txBody>
      </p:sp>
      <p:sp>
        <p:nvSpPr>
          <p:cNvPr id="16" name="Text 14"/>
          <p:cNvSpPr/>
          <p:nvPr/>
        </p:nvSpPr>
        <p:spPr>
          <a:xfrm>
            <a:off x="9865162" y="3595807"/>
            <a:ext cx="3822263" cy="310872"/>
          </a:xfrm>
          <a:prstGeom prst="rect">
            <a:avLst/>
          </a:prstGeom>
          <a:noFill/>
          <a:ln/>
        </p:spPr>
        <p:txBody>
          <a:bodyPr wrap="none" lIns="0" tIns="0" rIns="0" bIns="0" rtlCol="0" anchor="t"/>
          <a:lstStyle/>
          <a:p>
            <a:pPr marL="0" indent="0" algn="l">
              <a:lnSpc>
                <a:spcPts val="2400"/>
              </a:lnSpc>
              <a:buNone/>
            </a:pPr>
            <a:r>
              <a:rPr lang="en-US" sz="1600" dirty="0">
                <a:solidFill>
                  <a:srgbClr val="272525"/>
                </a:solidFill>
                <a:latin typeface="Inter" pitchFamily="34" charset="0"/>
                <a:ea typeface="Inter" pitchFamily="34" charset="-122"/>
                <a:cs typeface="Inter" pitchFamily="34" charset="-120"/>
              </a:rPr>
              <a:t>KBF Advisory, LLC</a:t>
            </a:r>
            <a:endParaRPr lang="en-US" sz="1600" dirty="0"/>
          </a:p>
        </p:txBody>
      </p:sp>
      <p:sp>
        <p:nvSpPr>
          <p:cNvPr id="17" name="Text 15"/>
          <p:cNvSpPr/>
          <p:nvPr/>
        </p:nvSpPr>
        <p:spPr>
          <a:xfrm>
            <a:off x="9865162" y="4017169"/>
            <a:ext cx="3822263" cy="310872"/>
          </a:xfrm>
          <a:prstGeom prst="rect">
            <a:avLst/>
          </a:prstGeom>
          <a:noFill/>
          <a:ln/>
        </p:spPr>
        <p:txBody>
          <a:bodyPr wrap="none" lIns="0" tIns="0" rIns="0" bIns="0" rtlCol="0" anchor="t"/>
          <a:lstStyle/>
          <a:p>
            <a:pPr marL="0" indent="0" algn="l">
              <a:lnSpc>
                <a:spcPts val="2400"/>
              </a:lnSpc>
              <a:buNone/>
            </a:pPr>
            <a:r>
              <a:rPr lang="en-US" sz="1600" b="1" dirty="0">
                <a:solidFill>
                  <a:srgbClr val="272525"/>
                </a:solidFill>
                <a:latin typeface="Inter" pitchFamily="34" charset="0"/>
                <a:ea typeface="Inter" pitchFamily="34" charset="-122"/>
                <a:cs typeface="Inter" pitchFamily="34" charset="-120"/>
              </a:rPr>
              <a:t>contactus@kbfadvisory.com</a:t>
            </a:r>
            <a:endParaRPr lang="en-US" sz="1600" dirty="0"/>
          </a:p>
        </p:txBody>
      </p:sp>
      <p:sp>
        <p:nvSpPr>
          <p:cNvPr id="18" name="Text 16"/>
          <p:cNvSpPr/>
          <p:nvPr/>
        </p:nvSpPr>
        <p:spPr>
          <a:xfrm>
            <a:off x="9865162" y="4438531"/>
            <a:ext cx="3822263" cy="310872"/>
          </a:xfrm>
          <a:prstGeom prst="rect">
            <a:avLst/>
          </a:prstGeom>
          <a:noFill/>
          <a:ln/>
        </p:spPr>
        <p:txBody>
          <a:bodyPr wrap="none" lIns="0" tIns="0" rIns="0" bIns="0" rtlCol="0" anchor="t"/>
          <a:lstStyle/>
          <a:p>
            <a:pPr marL="0" indent="0" algn="l">
              <a:lnSpc>
                <a:spcPts val="2400"/>
              </a:lnSpc>
              <a:buNone/>
            </a:pPr>
            <a:r>
              <a:rPr lang="en-US" sz="1600" dirty="0">
                <a:solidFill>
                  <a:srgbClr val="272525"/>
                </a:solidFill>
                <a:latin typeface="Inter" pitchFamily="34" charset="0"/>
                <a:ea typeface="Inter" pitchFamily="34" charset="-122"/>
                <a:cs typeface="Inter" pitchFamily="34" charset="-120"/>
              </a:rPr>
              <a:t>kbfadvisory.com</a:t>
            </a:r>
            <a:endParaRPr lang="en-US" sz="1600" dirty="0"/>
          </a:p>
        </p:txBody>
      </p:sp>
      <p:sp>
        <p:nvSpPr>
          <p:cNvPr id="19" name="Shape 17"/>
          <p:cNvSpPr/>
          <p:nvPr/>
        </p:nvSpPr>
        <p:spPr>
          <a:xfrm>
            <a:off x="715685" y="5286181"/>
            <a:ext cx="13199031" cy="33099"/>
          </a:xfrm>
          <a:prstGeom prst="rect">
            <a:avLst/>
          </a:prstGeom>
          <a:solidFill>
            <a:srgbClr val="272525">
              <a:alpha val="50000"/>
            </a:srgbClr>
          </a:solidFill>
          <a:ln/>
        </p:spPr>
        <p:txBody>
          <a:bodyPr/>
          <a:lstStyle/>
          <a:p>
            <a:endParaRPr lang="en-US"/>
          </a:p>
        </p:txBody>
      </p:sp>
      <p:sp>
        <p:nvSpPr>
          <p:cNvPr id="20" name="Text 18"/>
          <p:cNvSpPr/>
          <p:nvPr/>
        </p:nvSpPr>
        <p:spPr>
          <a:xfrm>
            <a:off x="715685" y="5526524"/>
            <a:ext cx="13199031" cy="621744"/>
          </a:xfrm>
          <a:prstGeom prst="rect">
            <a:avLst/>
          </a:prstGeom>
          <a:noFill/>
          <a:ln/>
        </p:spPr>
        <p:txBody>
          <a:bodyPr wrap="square" lIns="0" tIns="0" rIns="0" bIns="0" rtlCol="0" anchor="t"/>
          <a:lstStyle/>
          <a:p>
            <a:pPr marL="0" indent="0" algn="l">
              <a:lnSpc>
                <a:spcPts val="2400"/>
              </a:lnSpc>
              <a:buNone/>
            </a:pPr>
            <a:r>
              <a:rPr lang="en-US" sz="1600" dirty="0">
                <a:solidFill>
                  <a:srgbClr val="272525"/>
                </a:solidFill>
                <a:latin typeface="Inter" pitchFamily="34" charset="0"/>
                <a:ea typeface="Inter" pitchFamily="34" charset="-122"/>
                <a:cs typeface="Inter" pitchFamily="34" charset="-120"/>
              </a:rPr>
              <a:t>KBF is a specialty tax and advisory firm, serving hundreds of public, private equity-owned, and venture-backed companies. KBF Advisory, LLC provides tax and business consulting services.</a:t>
            </a:r>
            <a:endParaRPr lang="en-US" sz="1600" dirty="0"/>
          </a:p>
        </p:txBody>
      </p:sp>
      <p:sp>
        <p:nvSpPr>
          <p:cNvPr id="21" name="Shape 19"/>
          <p:cNvSpPr/>
          <p:nvPr/>
        </p:nvSpPr>
        <p:spPr>
          <a:xfrm>
            <a:off x="715685" y="6355556"/>
            <a:ext cx="13199031" cy="1125141"/>
          </a:xfrm>
          <a:prstGeom prst="roundRect">
            <a:avLst>
              <a:gd name="adj" fmla="val 7633"/>
            </a:avLst>
          </a:prstGeom>
          <a:solidFill>
            <a:srgbClr val="C7C9EA"/>
          </a:solidFill>
          <a:ln/>
        </p:spPr>
        <p:txBody>
          <a:bodyPr/>
          <a:lstStyle/>
          <a:p>
            <a:endParaRPr lang="en-US"/>
          </a:p>
        </p:txBody>
      </p:sp>
      <p:pic>
        <p:nvPicPr>
          <p:cNvPr id="22" name="Image 0" descr="preencoded.png"/>
          <p:cNvPicPr>
            <a:picLocks noChangeAspect="1"/>
          </p:cNvPicPr>
          <p:nvPr/>
        </p:nvPicPr>
        <p:blipFill>
          <a:blip r:embed="rId3"/>
          <a:stretch>
            <a:fillRect/>
          </a:stretch>
        </p:blipFill>
        <p:spPr>
          <a:xfrm>
            <a:off x="920115" y="6660713"/>
            <a:ext cx="255508" cy="204430"/>
          </a:xfrm>
          <a:prstGeom prst="rect">
            <a:avLst/>
          </a:prstGeom>
        </p:spPr>
      </p:pic>
      <p:sp>
        <p:nvSpPr>
          <p:cNvPr id="23" name="Text 20"/>
          <p:cNvSpPr/>
          <p:nvPr/>
        </p:nvSpPr>
        <p:spPr>
          <a:xfrm>
            <a:off x="1380053" y="6590943"/>
            <a:ext cx="12330232" cy="621744"/>
          </a:xfrm>
          <a:prstGeom prst="rect">
            <a:avLst/>
          </a:prstGeom>
          <a:noFill/>
          <a:ln/>
        </p:spPr>
        <p:txBody>
          <a:bodyPr wrap="square" lIns="0" tIns="0" rIns="0" bIns="0" rtlCol="0" anchor="t"/>
          <a:lstStyle/>
          <a:p>
            <a:pPr marL="0" indent="0" algn="l">
              <a:lnSpc>
                <a:spcPts val="2400"/>
              </a:lnSpc>
              <a:buNone/>
            </a:pPr>
            <a:r>
              <a:rPr lang="en-US" sz="1600" b="1" dirty="0">
                <a:solidFill>
                  <a:srgbClr val="000000"/>
                </a:solidFill>
                <a:latin typeface="Inter" pitchFamily="34" charset="0"/>
                <a:ea typeface="Inter" pitchFamily="34" charset="-122"/>
                <a:cs typeface="Inter" pitchFamily="34" charset="-120"/>
              </a:rPr>
              <a:t>Disclaimer:</a:t>
            </a:r>
            <a:r>
              <a:rPr lang="en-US" sz="1600" dirty="0">
                <a:solidFill>
                  <a:srgbClr val="000000"/>
                </a:solidFill>
                <a:latin typeface="Inter" pitchFamily="34" charset="0"/>
                <a:ea typeface="Inter" pitchFamily="34" charset="-122"/>
                <a:cs typeface="Inter" pitchFamily="34" charset="-120"/>
              </a:rPr>
              <a:t> This communication was not written or intended to be used, and it cannot be used, for the purpose of avoiding U.S. federal tax penalties. If you would like written advice for this purpose, please contact us.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1159669" y="1027033"/>
            <a:ext cx="1490067" cy="310872"/>
          </a:xfrm>
          <a:prstGeom prst="roundRect">
            <a:avLst>
              <a:gd name="adj" fmla="val 19284"/>
            </a:avLst>
          </a:prstGeom>
          <a:solidFill>
            <a:srgbClr val="DADBF1"/>
          </a:solidFill>
          <a:ln/>
        </p:spPr>
        <p:txBody>
          <a:bodyPr/>
          <a:lstStyle/>
          <a:p>
            <a:endParaRPr lang="en-US"/>
          </a:p>
        </p:txBody>
      </p:sp>
      <p:sp>
        <p:nvSpPr>
          <p:cNvPr id="3" name="Text 1"/>
          <p:cNvSpPr/>
          <p:nvPr/>
        </p:nvSpPr>
        <p:spPr>
          <a:xfrm>
            <a:off x="1266706" y="1080492"/>
            <a:ext cx="1275993" cy="203954"/>
          </a:xfrm>
          <a:prstGeom prst="rect">
            <a:avLst/>
          </a:prstGeom>
          <a:noFill/>
          <a:ln/>
        </p:spPr>
        <p:txBody>
          <a:bodyPr wrap="none" lIns="0" tIns="0" rIns="0" bIns="0" rtlCol="0" anchor="t"/>
          <a:lstStyle/>
          <a:p>
            <a:pPr marL="0" indent="0" algn="l">
              <a:lnSpc>
                <a:spcPts val="1600"/>
              </a:lnSpc>
              <a:buNone/>
            </a:pPr>
            <a:r>
              <a:rPr lang="en-US" sz="1100" dirty="0">
                <a:solidFill>
                  <a:srgbClr val="272525"/>
                </a:solidFill>
                <a:latin typeface="Inter" pitchFamily="34" charset="0"/>
                <a:ea typeface="Inter" pitchFamily="34" charset="-122"/>
                <a:cs typeface="Inter" pitchFamily="34" charset="-120"/>
              </a:rPr>
              <a:t>IMPACT ANALYSIS</a:t>
            </a:r>
            <a:endParaRPr lang="en-US" sz="1100" dirty="0"/>
          </a:p>
        </p:txBody>
      </p:sp>
      <p:sp>
        <p:nvSpPr>
          <p:cNvPr id="4" name="Text 2"/>
          <p:cNvSpPr/>
          <p:nvPr/>
        </p:nvSpPr>
        <p:spPr>
          <a:xfrm>
            <a:off x="1159669" y="1393984"/>
            <a:ext cx="6808827" cy="557451"/>
          </a:xfrm>
          <a:prstGeom prst="rect">
            <a:avLst/>
          </a:prstGeom>
          <a:noFill/>
          <a:ln/>
        </p:spPr>
        <p:txBody>
          <a:bodyPr wrap="none" lIns="0" tIns="0" rIns="0" bIns="0" rtlCol="0" anchor="t"/>
          <a:lstStyle/>
          <a:p>
            <a:pPr marL="0" indent="0" algn="l">
              <a:lnSpc>
                <a:spcPts val="4350"/>
              </a:lnSpc>
              <a:buNone/>
            </a:pPr>
            <a:r>
              <a:rPr lang="en-US" sz="3500" b="1" dirty="0">
                <a:solidFill>
                  <a:srgbClr val="000000"/>
                </a:solidFill>
                <a:latin typeface="Inter Bold" pitchFamily="34" charset="0"/>
                <a:ea typeface="Inter Bold" pitchFamily="34" charset="-122"/>
                <a:cs typeface="Inter Bold" pitchFamily="34" charset="-120"/>
              </a:rPr>
              <a:t>Who Does the Tax Actually Hit?</a:t>
            </a:r>
            <a:endParaRPr lang="en-US" sz="3500" dirty="0"/>
          </a:p>
        </p:txBody>
      </p:sp>
      <p:sp>
        <p:nvSpPr>
          <p:cNvPr id="5" name="Text 3"/>
          <p:cNvSpPr/>
          <p:nvPr/>
        </p:nvSpPr>
        <p:spPr>
          <a:xfrm>
            <a:off x="1159669" y="2161937"/>
            <a:ext cx="12311063" cy="255032"/>
          </a:xfrm>
          <a:prstGeom prst="rect">
            <a:avLst/>
          </a:prstGeom>
          <a:noFill/>
          <a:ln/>
        </p:spPr>
        <p:txBody>
          <a:bodyPr wrap="non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The tax functions as a </a:t>
            </a:r>
            <a:r>
              <a:rPr lang="en-US" sz="1400" b="1" dirty="0">
                <a:solidFill>
                  <a:srgbClr val="272525"/>
                </a:solidFill>
                <a:latin typeface="Inter" pitchFamily="34" charset="0"/>
                <a:ea typeface="Inter" pitchFamily="34" charset="-122"/>
                <a:cs typeface="Inter" pitchFamily="34" charset="-120"/>
              </a:rPr>
              <a:t>financial access surcharge</a:t>
            </a:r>
            <a:r>
              <a:rPr lang="en-US" sz="1400" dirty="0">
                <a:solidFill>
                  <a:srgbClr val="272525"/>
                </a:solidFill>
                <a:latin typeface="Inter" pitchFamily="34" charset="0"/>
                <a:ea typeface="Inter" pitchFamily="34" charset="-122"/>
                <a:cs typeface="Inter" pitchFamily="34" charset="-120"/>
              </a:rPr>
              <a:t> falling almost entirely on the unbanked and underbanked.</a:t>
            </a:r>
            <a:endParaRPr lang="en-US" sz="1400" dirty="0"/>
          </a:p>
        </p:txBody>
      </p:sp>
      <p:sp>
        <p:nvSpPr>
          <p:cNvPr id="6" name="Shape 4"/>
          <p:cNvSpPr/>
          <p:nvPr/>
        </p:nvSpPr>
        <p:spPr>
          <a:xfrm>
            <a:off x="1031200" y="2574846"/>
            <a:ext cx="6194822" cy="2411849"/>
          </a:xfrm>
          <a:prstGeom prst="roundRect">
            <a:avLst>
              <a:gd name="adj" fmla="val 5326"/>
            </a:avLst>
          </a:prstGeom>
          <a:solidFill>
            <a:srgbClr val="1A1A2E"/>
          </a:solidFill>
          <a:ln/>
        </p:spPr>
        <p:txBody>
          <a:bodyPr/>
          <a:lstStyle/>
          <a:p>
            <a:endParaRPr lang="en-US"/>
          </a:p>
        </p:txBody>
      </p:sp>
      <p:sp>
        <p:nvSpPr>
          <p:cNvPr id="7" name="Text 5"/>
          <p:cNvSpPr/>
          <p:nvPr/>
        </p:nvSpPr>
        <p:spPr>
          <a:xfrm>
            <a:off x="1209556" y="2715101"/>
            <a:ext cx="2238137" cy="278725"/>
          </a:xfrm>
          <a:prstGeom prst="rect">
            <a:avLst/>
          </a:prstGeom>
          <a:noFill/>
          <a:ln/>
        </p:spPr>
        <p:txBody>
          <a:bodyPr wrap="none" lIns="0" tIns="0" rIns="0" bIns="0" rtlCol="0" anchor="t"/>
          <a:lstStyle/>
          <a:p>
            <a:pPr marL="0" indent="0" algn="l">
              <a:lnSpc>
                <a:spcPts val="2150"/>
              </a:lnSpc>
              <a:buNone/>
            </a:pPr>
            <a:r>
              <a:rPr lang="en-US" sz="1750" b="1" dirty="0">
                <a:solidFill>
                  <a:srgbClr val="FFFFFF"/>
                </a:solidFill>
                <a:latin typeface="Inter Bold" pitchFamily="34" charset="0"/>
                <a:ea typeface="Inter Bold" pitchFamily="34" charset="-122"/>
                <a:cs typeface="Inter Bold" pitchFamily="34" charset="-120"/>
              </a:rPr>
              <a:t>The Exemption Filter</a:t>
            </a:r>
            <a:endParaRPr lang="en-US" sz="1750" dirty="0"/>
          </a:p>
        </p:txBody>
      </p:sp>
      <p:sp>
        <p:nvSpPr>
          <p:cNvPr id="8" name="Text 6"/>
          <p:cNvSpPr/>
          <p:nvPr/>
        </p:nvSpPr>
        <p:spPr>
          <a:xfrm>
            <a:off x="1209556" y="3134082"/>
            <a:ext cx="5838111" cy="510064"/>
          </a:xfrm>
          <a:prstGeom prst="rect">
            <a:avLst/>
          </a:prstGeom>
          <a:noFill/>
          <a:ln/>
        </p:spPr>
        <p:txBody>
          <a:bodyPr wrap="square" lIns="0" tIns="0" rIns="0" bIns="0" rtlCol="0" anchor="t"/>
          <a:lstStyle/>
          <a:p>
            <a:pPr marL="0" indent="0" algn="l">
              <a:lnSpc>
                <a:spcPts val="2000"/>
              </a:lnSpc>
              <a:buNone/>
            </a:pPr>
            <a:r>
              <a:rPr lang="en-US" sz="1400" dirty="0">
                <a:solidFill>
                  <a:srgbClr val="FFFFFF"/>
                </a:solidFill>
                <a:latin typeface="Inter" pitchFamily="34" charset="0"/>
                <a:ea typeface="Inter" pitchFamily="34" charset="-122"/>
                <a:cs typeface="Inter" pitchFamily="34" charset="-120"/>
              </a:rPr>
              <a:t>These channels are </a:t>
            </a:r>
            <a:r>
              <a:rPr lang="en-US" sz="1400" b="1" dirty="0">
                <a:solidFill>
                  <a:srgbClr val="FFFFFF"/>
                </a:solidFill>
                <a:latin typeface="Inter" pitchFamily="34" charset="0"/>
                <a:ea typeface="Inter" pitchFamily="34" charset="-122"/>
                <a:cs typeface="Inter" pitchFamily="34" charset="-120"/>
              </a:rPr>
              <a:t>fully exempt</a:t>
            </a:r>
            <a:r>
              <a:rPr lang="en-US" sz="1400" dirty="0">
                <a:solidFill>
                  <a:srgbClr val="FFFFFF"/>
                </a:solidFill>
                <a:latin typeface="Inter" pitchFamily="34" charset="0"/>
                <a:ea typeface="Inter" pitchFamily="34" charset="-122"/>
                <a:cs typeface="Inter" pitchFamily="34" charset="-120"/>
              </a:rPr>
              <a:t> — covering most financially integrated senders:</a:t>
            </a:r>
            <a:endParaRPr lang="en-US" sz="1400" dirty="0"/>
          </a:p>
        </p:txBody>
      </p:sp>
      <p:sp>
        <p:nvSpPr>
          <p:cNvPr id="9" name="Text 7"/>
          <p:cNvSpPr/>
          <p:nvPr/>
        </p:nvSpPr>
        <p:spPr>
          <a:xfrm>
            <a:off x="1209556" y="3770352"/>
            <a:ext cx="5838111" cy="1167289"/>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FFFFFF"/>
                </a:solidFill>
                <a:latin typeface="Inter" pitchFamily="34" charset="0"/>
                <a:ea typeface="Inter" pitchFamily="34" charset="-122"/>
                <a:cs typeface="Inter" pitchFamily="34" charset="-120"/>
              </a:rPr>
              <a:t>Bank account transfers</a:t>
            </a:r>
            <a:endParaRPr lang="en-US" sz="1400" dirty="0"/>
          </a:p>
          <a:p>
            <a:pPr marL="342900" indent="-342900" algn="l">
              <a:lnSpc>
                <a:spcPts val="2000"/>
              </a:lnSpc>
              <a:buSzPct val="100000"/>
              <a:buChar char="•"/>
            </a:pPr>
            <a:r>
              <a:rPr lang="en-US" sz="1400" dirty="0">
                <a:solidFill>
                  <a:srgbClr val="FFFFFF"/>
                </a:solidFill>
                <a:latin typeface="Inter" pitchFamily="34" charset="0"/>
                <a:ea typeface="Inter" pitchFamily="34" charset="-122"/>
                <a:cs typeface="Inter" pitchFamily="34" charset="-120"/>
              </a:rPr>
              <a:t>U.S.-issued debit cards</a:t>
            </a:r>
            <a:endParaRPr lang="en-US" sz="1400" dirty="0"/>
          </a:p>
          <a:p>
            <a:pPr marL="342900" indent="-342900" algn="l">
              <a:lnSpc>
                <a:spcPts val="2000"/>
              </a:lnSpc>
              <a:buSzPct val="100000"/>
              <a:buChar char="•"/>
            </a:pPr>
            <a:r>
              <a:rPr lang="en-US" sz="1400" dirty="0">
                <a:solidFill>
                  <a:srgbClr val="FFFFFF"/>
                </a:solidFill>
                <a:latin typeface="Inter" pitchFamily="34" charset="0"/>
                <a:ea typeface="Inter" pitchFamily="34" charset="-122"/>
                <a:cs typeface="Inter" pitchFamily="34" charset="-120"/>
              </a:rPr>
              <a:t>U.S.-issued credit cards</a:t>
            </a:r>
            <a:endParaRPr lang="en-US" sz="1400" dirty="0"/>
          </a:p>
          <a:p>
            <a:pPr marL="342900" indent="-342900" algn="l">
              <a:lnSpc>
                <a:spcPts val="2000"/>
              </a:lnSpc>
              <a:buSzPct val="100000"/>
              <a:buChar char="•"/>
            </a:pPr>
            <a:r>
              <a:rPr lang="en-US" sz="1400" dirty="0">
                <a:solidFill>
                  <a:srgbClr val="FFFFFF"/>
                </a:solidFill>
                <a:latin typeface="Inter" pitchFamily="34" charset="0"/>
                <a:ea typeface="Inter" pitchFamily="34" charset="-122"/>
                <a:cs typeface="Inter" pitchFamily="34" charset="-120"/>
              </a:rPr>
              <a:t>Bank wire transfers</a:t>
            </a:r>
            <a:endParaRPr lang="en-US" sz="1400" dirty="0"/>
          </a:p>
        </p:txBody>
      </p:sp>
      <p:sp>
        <p:nvSpPr>
          <p:cNvPr id="10" name="Text 8"/>
          <p:cNvSpPr/>
          <p:nvPr/>
        </p:nvSpPr>
        <p:spPr>
          <a:xfrm>
            <a:off x="7540466" y="2715101"/>
            <a:ext cx="2230279" cy="278725"/>
          </a:xfrm>
          <a:prstGeom prst="rect">
            <a:avLst/>
          </a:prstGeom>
          <a:noFill/>
          <a:ln/>
        </p:spPr>
        <p:txBody>
          <a:bodyPr wrap="none" lIns="0" tIns="0" rIns="0" bIns="0" rtlCol="0" anchor="t"/>
          <a:lstStyle/>
          <a:p>
            <a:pPr marL="0" indent="0" algn="l">
              <a:lnSpc>
                <a:spcPts val="2150"/>
              </a:lnSpc>
              <a:buNone/>
            </a:pPr>
            <a:r>
              <a:rPr lang="en-US" sz="1750" b="1" dirty="0">
                <a:solidFill>
                  <a:srgbClr val="000000"/>
                </a:solidFill>
                <a:latin typeface="Inter Bold" pitchFamily="34" charset="0"/>
                <a:ea typeface="Inter Bold" pitchFamily="34" charset="-122"/>
                <a:cs typeface="Inter Bold" pitchFamily="34" charset="-120"/>
              </a:rPr>
              <a:t>Who Is Left</a:t>
            </a:r>
            <a:endParaRPr lang="en-US" sz="1750" dirty="0"/>
          </a:p>
        </p:txBody>
      </p:sp>
      <p:sp>
        <p:nvSpPr>
          <p:cNvPr id="11" name="Text 9"/>
          <p:cNvSpPr/>
          <p:nvPr/>
        </p:nvSpPr>
        <p:spPr>
          <a:xfrm>
            <a:off x="7540466" y="3134082"/>
            <a:ext cx="5937885" cy="510064"/>
          </a:xfrm>
          <a:prstGeom prst="rect">
            <a:avLst/>
          </a:prstGeom>
          <a:noFill/>
          <a:ln/>
        </p:spPr>
        <p:txBody>
          <a:bodyPr wrap="squar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Cash-dependent senders at walk-in services like Western Union and MoneyGram:</a:t>
            </a:r>
            <a:endParaRPr lang="en-US" sz="1400" dirty="0"/>
          </a:p>
        </p:txBody>
      </p:sp>
      <p:sp>
        <p:nvSpPr>
          <p:cNvPr id="12" name="Text 10"/>
          <p:cNvSpPr/>
          <p:nvPr/>
        </p:nvSpPr>
        <p:spPr>
          <a:xfrm>
            <a:off x="7540466" y="3770352"/>
            <a:ext cx="5937885" cy="863203"/>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272525"/>
                </a:solidFill>
                <a:latin typeface="Inter" pitchFamily="34" charset="0"/>
                <a:ea typeface="Inter" pitchFamily="34" charset="-122"/>
                <a:cs typeface="Inter" pitchFamily="34" charset="-120"/>
              </a:rPr>
              <a:t>Unbanked and underbanked immigrant workers</a:t>
            </a:r>
            <a:endParaRPr lang="en-US" sz="1400" dirty="0"/>
          </a:p>
          <a:p>
            <a:pPr marL="342900" indent="-342900" algn="l">
              <a:lnSpc>
                <a:spcPts val="2000"/>
              </a:lnSpc>
              <a:buSzPct val="100000"/>
              <a:buChar char="•"/>
            </a:pPr>
            <a:r>
              <a:rPr lang="en-US" sz="1400" dirty="0">
                <a:solidFill>
                  <a:srgbClr val="272525"/>
                </a:solidFill>
                <a:latin typeface="Inter" pitchFamily="34" charset="0"/>
                <a:ea typeface="Inter" pitchFamily="34" charset="-122"/>
                <a:cs typeface="Inter" pitchFamily="34" charset="-120"/>
              </a:rPr>
              <a:t>Undocumented individuals who cannot open U.S. bank accounts</a:t>
            </a:r>
            <a:endParaRPr lang="en-US" sz="1400" dirty="0"/>
          </a:p>
          <a:p>
            <a:pPr marL="342900" indent="-342900" algn="l">
              <a:lnSpc>
                <a:spcPts val="2000"/>
              </a:lnSpc>
              <a:buSzPct val="100000"/>
              <a:buChar char="•"/>
            </a:pPr>
            <a:r>
              <a:rPr lang="en-US" sz="1400" dirty="0">
                <a:solidFill>
                  <a:srgbClr val="272525"/>
                </a:solidFill>
                <a:latin typeface="Inter" pitchFamily="34" charset="0"/>
                <a:ea typeface="Inter" pitchFamily="34" charset="-122"/>
                <a:cs typeface="Inter" pitchFamily="34" charset="-120"/>
              </a:rPr>
              <a:t>Workers in bank desert communities</a:t>
            </a:r>
            <a:endParaRPr lang="en-US" sz="1400" dirty="0"/>
          </a:p>
        </p:txBody>
      </p:sp>
      <p:sp>
        <p:nvSpPr>
          <p:cNvPr id="13" name="Shape 11"/>
          <p:cNvSpPr/>
          <p:nvPr/>
        </p:nvSpPr>
        <p:spPr>
          <a:xfrm>
            <a:off x="1159669" y="5144572"/>
            <a:ext cx="12311063" cy="989886"/>
          </a:xfrm>
          <a:prstGeom prst="roundRect">
            <a:avLst>
              <a:gd name="adj" fmla="val 7570"/>
            </a:avLst>
          </a:prstGeom>
          <a:solidFill>
            <a:srgbClr val="DADBF1"/>
          </a:solidFill>
          <a:ln w="7620">
            <a:solidFill>
              <a:srgbClr val="C0C1D7"/>
            </a:solidFill>
            <a:prstDash val="solid"/>
          </a:ln>
        </p:spPr>
        <p:txBody>
          <a:bodyPr/>
          <a:lstStyle/>
          <a:p>
            <a:endParaRPr lang="en-US"/>
          </a:p>
        </p:txBody>
      </p:sp>
      <p:sp>
        <p:nvSpPr>
          <p:cNvPr id="14" name="Shape 12"/>
          <p:cNvSpPr/>
          <p:nvPr/>
        </p:nvSpPr>
        <p:spPr>
          <a:xfrm>
            <a:off x="1167289" y="5152192"/>
            <a:ext cx="6147911" cy="974646"/>
          </a:xfrm>
          <a:prstGeom prst="roundRect">
            <a:avLst>
              <a:gd name="adj" fmla="val 7689"/>
            </a:avLst>
          </a:prstGeom>
          <a:solidFill>
            <a:srgbClr val="DADBF1"/>
          </a:solidFill>
          <a:ln/>
        </p:spPr>
        <p:txBody>
          <a:bodyPr/>
          <a:lstStyle/>
          <a:p>
            <a:endParaRPr lang="en-US"/>
          </a:p>
        </p:txBody>
      </p:sp>
      <p:sp>
        <p:nvSpPr>
          <p:cNvPr id="15" name="Text 13"/>
          <p:cNvSpPr/>
          <p:nvPr/>
        </p:nvSpPr>
        <p:spPr>
          <a:xfrm>
            <a:off x="1345644" y="5330547"/>
            <a:ext cx="3431977" cy="278725"/>
          </a:xfrm>
          <a:prstGeom prst="rect">
            <a:avLst/>
          </a:prstGeom>
          <a:noFill/>
          <a:ln/>
        </p:spPr>
        <p:txBody>
          <a:bodyPr wrap="none" lIns="0" tIns="0" rIns="0" bIns="0" rtlCol="0" anchor="t"/>
          <a:lstStyle/>
          <a:p>
            <a:pPr marL="0" indent="0" algn="l">
              <a:lnSpc>
                <a:spcPts val="2150"/>
              </a:lnSpc>
              <a:buNone/>
            </a:pPr>
            <a:r>
              <a:rPr lang="en-US" sz="1750" b="1" dirty="0">
                <a:solidFill>
                  <a:srgbClr val="272525"/>
                </a:solidFill>
                <a:latin typeface="Inter Bold" pitchFamily="34" charset="0"/>
                <a:ea typeface="Inter Bold" pitchFamily="34" charset="-122"/>
                <a:cs typeface="Inter Bold" pitchFamily="34" charset="-120"/>
              </a:rPr>
              <a:t>With U.S. Bank Account or Card</a:t>
            </a:r>
            <a:endParaRPr lang="en-US" sz="1750" dirty="0"/>
          </a:p>
        </p:txBody>
      </p:sp>
      <p:sp>
        <p:nvSpPr>
          <p:cNvPr id="16" name="Text 14"/>
          <p:cNvSpPr/>
          <p:nvPr/>
        </p:nvSpPr>
        <p:spPr>
          <a:xfrm>
            <a:off x="1345644" y="5693450"/>
            <a:ext cx="5791200" cy="255032"/>
          </a:xfrm>
          <a:prstGeom prst="rect">
            <a:avLst/>
          </a:prstGeom>
          <a:noFill/>
          <a:ln/>
        </p:spPr>
        <p:txBody>
          <a:bodyPr wrap="non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Pay </a:t>
            </a:r>
            <a:r>
              <a:rPr lang="en-US" sz="1400" b="1" dirty="0">
                <a:solidFill>
                  <a:srgbClr val="272525"/>
                </a:solidFill>
                <a:latin typeface="Inter" pitchFamily="34" charset="0"/>
                <a:ea typeface="Inter" pitchFamily="34" charset="-122"/>
                <a:cs typeface="Inter" pitchFamily="34" charset="-120"/>
              </a:rPr>
              <a:t>nothing</a:t>
            </a:r>
            <a:r>
              <a:rPr lang="en-US" sz="1400" dirty="0">
                <a:solidFill>
                  <a:srgbClr val="272525"/>
                </a:solidFill>
                <a:latin typeface="Inter" pitchFamily="34" charset="0"/>
                <a:ea typeface="Inter" pitchFamily="34" charset="-122"/>
                <a:cs typeface="Inter" pitchFamily="34" charset="-120"/>
              </a:rPr>
              <a:t> — fully exempt from the tax</a:t>
            </a:r>
            <a:endParaRPr lang="en-US" sz="1400" dirty="0"/>
          </a:p>
        </p:txBody>
      </p:sp>
      <p:sp>
        <p:nvSpPr>
          <p:cNvPr id="17" name="Shape 15"/>
          <p:cNvSpPr/>
          <p:nvPr/>
        </p:nvSpPr>
        <p:spPr>
          <a:xfrm>
            <a:off x="7315200" y="5152192"/>
            <a:ext cx="6147911" cy="974646"/>
          </a:xfrm>
          <a:prstGeom prst="rect">
            <a:avLst/>
          </a:prstGeom>
          <a:solidFill>
            <a:srgbClr val="DADBF1"/>
          </a:solidFill>
          <a:ln/>
        </p:spPr>
        <p:txBody>
          <a:bodyPr/>
          <a:lstStyle/>
          <a:p>
            <a:endParaRPr lang="en-US"/>
          </a:p>
        </p:txBody>
      </p:sp>
      <p:sp>
        <p:nvSpPr>
          <p:cNvPr id="18" name="Shape 16"/>
          <p:cNvSpPr/>
          <p:nvPr/>
        </p:nvSpPr>
        <p:spPr>
          <a:xfrm>
            <a:off x="7315200" y="5152192"/>
            <a:ext cx="22860" cy="974646"/>
          </a:xfrm>
          <a:prstGeom prst="roundRect">
            <a:avLst>
              <a:gd name="adj" fmla="val 327810"/>
            </a:avLst>
          </a:prstGeom>
          <a:solidFill>
            <a:srgbClr val="C0C1D7"/>
          </a:solidFill>
          <a:ln/>
        </p:spPr>
        <p:txBody>
          <a:bodyPr/>
          <a:lstStyle/>
          <a:p>
            <a:endParaRPr lang="en-US"/>
          </a:p>
        </p:txBody>
      </p:sp>
      <p:sp>
        <p:nvSpPr>
          <p:cNvPr id="19" name="Text 17"/>
          <p:cNvSpPr/>
          <p:nvPr/>
        </p:nvSpPr>
        <p:spPr>
          <a:xfrm>
            <a:off x="7493556" y="5330547"/>
            <a:ext cx="3162538" cy="278725"/>
          </a:xfrm>
          <a:prstGeom prst="rect">
            <a:avLst/>
          </a:prstGeom>
          <a:noFill/>
          <a:ln/>
        </p:spPr>
        <p:txBody>
          <a:bodyPr wrap="none" lIns="0" tIns="0" rIns="0" bIns="0" rtlCol="0" anchor="t"/>
          <a:lstStyle/>
          <a:p>
            <a:pPr marL="0" indent="0" algn="l">
              <a:lnSpc>
                <a:spcPts val="2150"/>
              </a:lnSpc>
              <a:buNone/>
            </a:pPr>
            <a:r>
              <a:rPr lang="en-US" sz="1750" b="1" dirty="0">
                <a:solidFill>
                  <a:srgbClr val="272525"/>
                </a:solidFill>
                <a:latin typeface="Inter Bold" pitchFamily="34" charset="0"/>
                <a:ea typeface="Inter Bold" pitchFamily="34" charset="-122"/>
                <a:cs typeface="Inter Bold" pitchFamily="34" charset="-120"/>
              </a:rPr>
              <a:t>Without U.S. Banking Access</a:t>
            </a:r>
            <a:endParaRPr lang="en-US" sz="1750" dirty="0"/>
          </a:p>
        </p:txBody>
      </p:sp>
      <p:sp>
        <p:nvSpPr>
          <p:cNvPr id="20" name="Text 18"/>
          <p:cNvSpPr/>
          <p:nvPr/>
        </p:nvSpPr>
        <p:spPr>
          <a:xfrm>
            <a:off x="7493556" y="5693450"/>
            <a:ext cx="5791200" cy="255032"/>
          </a:xfrm>
          <a:prstGeom prst="rect">
            <a:avLst/>
          </a:prstGeom>
          <a:noFill/>
          <a:ln/>
        </p:spPr>
        <p:txBody>
          <a:bodyPr wrap="none" lIns="0" tIns="0" rIns="0" bIns="0" rtlCol="0" anchor="t"/>
          <a:lstStyle/>
          <a:p>
            <a:pPr marL="0" indent="0" algn="l">
              <a:lnSpc>
                <a:spcPts val="2000"/>
              </a:lnSpc>
              <a:buNone/>
            </a:pPr>
            <a:r>
              <a:rPr lang="en-US" sz="1400" dirty="0">
                <a:solidFill>
                  <a:srgbClr val="272525"/>
                </a:solidFill>
                <a:latin typeface="Inter" pitchFamily="34" charset="0"/>
                <a:ea typeface="Inter" pitchFamily="34" charset="-122"/>
                <a:cs typeface="Inter" pitchFamily="34" charset="-120"/>
              </a:rPr>
              <a:t>Pay </a:t>
            </a:r>
            <a:r>
              <a:rPr lang="en-US" sz="1400" b="1" dirty="0">
                <a:solidFill>
                  <a:srgbClr val="272525"/>
                </a:solidFill>
                <a:latin typeface="Inter" pitchFamily="34" charset="0"/>
                <a:ea typeface="Inter" pitchFamily="34" charset="-122"/>
                <a:cs typeface="Inter" pitchFamily="34" charset="-120"/>
              </a:rPr>
              <a:t>1% on every transfer</a:t>
            </a:r>
            <a:r>
              <a:rPr lang="en-US" sz="1400" dirty="0">
                <a:solidFill>
                  <a:srgbClr val="272525"/>
                </a:solidFill>
                <a:latin typeface="Inter" pitchFamily="34" charset="0"/>
                <a:ea typeface="Inter" pitchFamily="34" charset="-122"/>
                <a:cs typeface="Inter" pitchFamily="34" charset="-120"/>
              </a:rPr>
              <a:t> — often the lowest-income senders</a:t>
            </a:r>
            <a:endParaRPr lang="en-US" sz="1400" dirty="0"/>
          </a:p>
        </p:txBody>
      </p:sp>
      <p:sp>
        <p:nvSpPr>
          <p:cNvPr id="21" name="Shape 19"/>
          <p:cNvSpPr/>
          <p:nvPr/>
        </p:nvSpPr>
        <p:spPr>
          <a:xfrm>
            <a:off x="1159669" y="6292334"/>
            <a:ext cx="12311063" cy="910233"/>
          </a:xfrm>
          <a:prstGeom prst="roundRect">
            <a:avLst>
              <a:gd name="adj" fmla="val 8233"/>
            </a:avLst>
          </a:prstGeom>
          <a:solidFill>
            <a:srgbClr val="C7C9EA"/>
          </a:solidFill>
          <a:ln/>
        </p:spPr>
        <p:txBody>
          <a:bodyPr/>
          <a:lstStyle/>
          <a:p>
            <a:endParaRPr lang="en-US"/>
          </a:p>
        </p:txBody>
      </p:sp>
      <p:pic>
        <p:nvPicPr>
          <p:cNvPr id="22" name="Image 0" descr="preencoded.png"/>
          <p:cNvPicPr>
            <a:picLocks noChangeAspect="1"/>
          </p:cNvPicPr>
          <p:nvPr/>
        </p:nvPicPr>
        <p:blipFill>
          <a:blip r:embed="rId3"/>
          <a:stretch>
            <a:fillRect/>
          </a:stretch>
        </p:blipFill>
        <p:spPr>
          <a:xfrm>
            <a:off x="1338024" y="6549628"/>
            <a:ext cx="223004" cy="178356"/>
          </a:xfrm>
          <a:prstGeom prst="rect">
            <a:avLst/>
          </a:prstGeom>
        </p:spPr>
      </p:pic>
      <p:sp>
        <p:nvSpPr>
          <p:cNvPr id="23" name="Text 20"/>
          <p:cNvSpPr/>
          <p:nvPr/>
        </p:nvSpPr>
        <p:spPr>
          <a:xfrm>
            <a:off x="1739384" y="6477119"/>
            <a:ext cx="11552992" cy="510064"/>
          </a:xfrm>
          <a:prstGeom prst="rect">
            <a:avLst/>
          </a:prstGeom>
          <a:noFill/>
          <a:ln/>
        </p:spPr>
        <p:txBody>
          <a:bodyPr wrap="square" lIns="0" tIns="0" rIns="0" bIns="0" rtlCol="0" anchor="t"/>
          <a:lstStyle/>
          <a:p>
            <a:pPr marL="0" indent="0" algn="l">
              <a:lnSpc>
                <a:spcPts val="2000"/>
              </a:lnSpc>
              <a:buNone/>
            </a:pPr>
            <a:r>
              <a:rPr lang="en-US" sz="1400" b="1" dirty="0">
                <a:solidFill>
                  <a:srgbClr val="000000"/>
                </a:solidFill>
                <a:latin typeface="Inter" pitchFamily="34" charset="0"/>
                <a:ea typeface="Inter" pitchFamily="34" charset="-122"/>
                <a:cs typeface="Inter" pitchFamily="34" charset="-120"/>
              </a:rPr>
              <a:t>Key Takeaway:</a:t>
            </a:r>
            <a:r>
              <a:rPr lang="en-US" sz="1400" dirty="0">
                <a:solidFill>
                  <a:srgbClr val="000000"/>
                </a:solidFill>
                <a:latin typeface="Inter" pitchFamily="34" charset="0"/>
                <a:ea typeface="Inter" pitchFamily="34" charset="-122"/>
                <a:cs typeface="Inter" pitchFamily="34" charset="-120"/>
              </a:rPr>
              <a:t> The tax is nominally universal but effectively targeted — a surcharge on the inability to access the U.S. banking system. Congress framed this as both immigration deterrence and a revenue measure.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691991" y="697468"/>
            <a:ext cx="1945957" cy="355402"/>
          </a:xfrm>
          <a:prstGeom prst="roundRect">
            <a:avLst>
              <a:gd name="adj" fmla="val 18693"/>
            </a:avLst>
          </a:prstGeom>
          <a:solidFill>
            <a:srgbClr val="DADBF1"/>
          </a:solidFill>
          <a:ln/>
        </p:spPr>
        <p:txBody>
          <a:bodyPr/>
          <a:lstStyle/>
          <a:p>
            <a:endParaRPr lang="en-US"/>
          </a:p>
        </p:txBody>
      </p:sp>
      <p:sp>
        <p:nvSpPr>
          <p:cNvPr id="3" name="Text 1"/>
          <p:cNvSpPr/>
          <p:nvPr/>
        </p:nvSpPr>
        <p:spPr>
          <a:xfrm>
            <a:off x="810577" y="756761"/>
            <a:ext cx="1708785" cy="236815"/>
          </a:xfrm>
          <a:prstGeom prst="rect">
            <a:avLst/>
          </a:prstGeom>
          <a:noFill/>
          <a:ln/>
        </p:spPr>
        <p:txBody>
          <a:bodyPr wrap="none" lIns="0" tIns="0" rIns="0" bIns="0" rtlCol="0" anchor="t"/>
          <a:lstStyle/>
          <a:p>
            <a:pPr marL="0" indent="0" algn="l">
              <a:lnSpc>
                <a:spcPts val="1850"/>
              </a:lnSpc>
              <a:buNone/>
            </a:pPr>
            <a:r>
              <a:rPr lang="en-US" sz="1200" dirty="0">
                <a:solidFill>
                  <a:srgbClr val="272525"/>
                </a:solidFill>
                <a:latin typeface="Inter" pitchFamily="34" charset="0"/>
                <a:ea typeface="Inter" pitchFamily="34" charset="-122"/>
                <a:cs typeface="Inter" pitchFamily="34" charset="-120"/>
              </a:rPr>
              <a:t>LEGISLATIVE HISTORY</a:t>
            </a:r>
            <a:endParaRPr lang="en-US" sz="1200" dirty="0"/>
          </a:p>
        </p:txBody>
      </p:sp>
      <p:sp>
        <p:nvSpPr>
          <p:cNvPr id="4" name="Text 2"/>
          <p:cNvSpPr/>
          <p:nvPr/>
        </p:nvSpPr>
        <p:spPr>
          <a:xfrm>
            <a:off x="691991" y="1121807"/>
            <a:ext cx="8549402" cy="617934"/>
          </a:xfrm>
          <a:prstGeom prst="rect">
            <a:avLst/>
          </a:prstGeom>
          <a:noFill/>
          <a:ln/>
        </p:spPr>
        <p:txBody>
          <a:bodyPr wrap="none" lIns="0" tIns="0" rIns="0" bIns="0" rtlCol="0" anchor="t"/>
          <a:lstStyle/>
          <a:p>
            <a:pPr marL="0" indent="0" algn="l">
              <a:lnSpc>
                <a:spcPts val="4850"/>
              </a:lnSpc>
              <a:buNone/>
            </a:pPr>
            <a:r>
              <a:rPr lang="en-US" sz="3850" b="1" dirty="0">
                <a:solidFill>
                  <a:srgbClr val="000000"/>
                </a:solidFill>
                <a:latin typeface="Inter Bold" pitchFamily="34" charset="0"/>
                <a:ea typeface="Inter Bold" pitchFamily="34" charset="-122"/>
                <a:cs typeface="Inter Bold" pitchFamily="34" charset="-120"/>
              </a:rPr>
              <a:t>Background and Legislative History</a:t>
            </a:r>
            <a:endParaRPr lang="en-US" sz="3850" dirty="0"/>
          </a:p>
        </p:txBody>
      </p:sp>
      <p:sp>
        <p:nvSpPr>
          <p:cNvPr id="5" name="Text 3"/>
          <p:cNvSpPr/>
          <p:nvPr/>
        </p:nvSpPr>
        <p:spPr>
          <a:xfrm>
            <a:off x="691991" y="1998226"/>
            <a:ext cx="13246418" cy="296108"/>
          </a:xfrm>
          <a:prstGeom prst="rect">
            <a:avLst/>
          </a:prstGeom>
          <a:noFill/>
          <a:ln/>
        </p:spPr>
        <p:txBody>
          <a:bodyPr wrap="non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The rate evolved significantly before enactment, shaped by consumer advocacy and congressional negotiation.</a:t>
            </a:r>
            <a:endParaRPr lang="en-US" sz="1550" dirty="0"/>
          </a:p>
        </p:txBody>
      </p:sp>
      <p:sp>
        <p:nvSpPr>
          <p:cNvPr id="6" name="Shape 4"/>
          <p:cNvSpPr/>
          <p:nvPr/>
        </p:nvSpPr>
        <p:spPr>
          <a:xfrm>
            <a:off x="7303770" y="2488168"/>
            <a:ext cx="22860" cy="3782258"/>
          </a:xfrm>
          <a:prstGeom prst="roundRect">
            <a:avLst>
              <a:gd name="adj" fmla="val 363264"/>
            </a:avLst>
          </a:prstGeom>
          <a:solidFill>
            <a:srgbClr val="C0C1D7"/>
          </a:solidFill>
          <a:ln/>
        </p:spPr>
        <p:txBody>
          <a:bodyPr/>
          <a:lstStyle/>
          <a:p>
            <a:endParaRPr lang="en-US"/>
          </a:p>
        </p:txBody>
      </p:sp>
      <p:sp>
        <p:nvSpPr>
          <p:cNvPr id="7" name="Shape 5"/>
          <p:cNvSpPr/>
          <p:nvPr/>
        </p:nvSpPr>
        <p:spPr>
          <a:xfrm>
            <a:off x="6522601" y="2699147"/>
            <a:ext cx="593050" cy="22860"/>
          </a:xfrm>
          <a:prstGeom prst="roundRect">
            <a:avLst>
              <a:gd name="adj" fmla="val 363264"/>
            </a:avLst>
          </a:prstGeom>
          <a:solidFill>
            <a:srgbClr val="C0C1D7"/>
          </a:solidFill>
          <a:ln/>
        </p:spPr>
        <p:txBody>
          <a:bodyPr/>
          <a:lstStyle/>
          <a:p>
            <a:endParaRPr lang="en-US"/>
          </a:p>
        </p:txBody>
      </p:sp>
      <p:sp>
        <p:nvSpPr>
          <p:cNvPr id="8" name="Shape 6"/>
          <p:cNvSpPr/>
          <p:nvPr/>
        </p:nvSpPr>
        <p:spPr>
          <a:xfrm>
            <a:off x="7092791" y="2488168"/>
            <a:ext cx="444818" cy="444818"/>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9" name="Text 7"/>
          <p:cNvSpPr/>
          <p:nvPr/>
        </p:nvSpPr>
        <p:spPr>
          <a:xfrm>
            <a:off x="7166967" y="2525256"/>
            <a:ext cx="296466" cy="370642"/>
          </a:xfrm>
          <a:prstGeom prst="rect">
            <a:avLst/>
          </a:prstGeom>
          <a:noFill/>
          <a:ln/>
        </p:spPr>
        <p:txBody>
          <a:bodyPr wrap="none" lIns="0" tIns="0" rIns="0" bIns="0" rtlCol="0" anchor="t"/>
          <a:lstStyle/>
          <a:p>
            <a:pPr marL="0" indent="0" algn="ctr">
              <a:lnSpc>
                <a:spcPts val="2300"/>
              </a:lnSpc>
              <a:buNone/>
            </a:pPr>
            <a:r>
              <a:rPr lang="en-US" sz="2300" b="1" dirty="0">
                <a:solidFill>
                  <a:srgbClr val="272525"/>
                </a:solidFill>
                <a:latin typeface="Inter Bold" pitchFamily="34" charset="0"/>
                <a:ea typeface="Inter Bold" pitchFamily="34" charset="-122"/>
                <a:cs typeface="Inter Bold" pitchFamily="34" charset="-120"/>
              </a:rPr>
              <a:t>1</a:t>
            </a:r>
            <a:endParaRPr lang="en-US" sz="2300" dirty="0"/>
          </a:p>
        </p:txBody>
      </p:sp>
      <p:sp>
        <p:nvSpPr>
          <p:cNvPr id="10" name="Text 8"/>
          <p:cNvSpPr/>
          <p:nvPr/>
        </p:nvSpPr>
        <p:spPr>
          <a:xfrm>
            <a:off x="3855244" y="2556034"/>
            <a:ext cx="2471380" cy="308967"/>
          </a:xfrm>
          <a:prstGeom prst="rect">
            <a:avLst/>
          </a:prstGeom>
          <a:noFill/>
          <a:ln/>
        </p:spPr>
        <p:txBody>
          <a:bodyPr wrap="none" lIns="0" tIns="0" rIns="0" bIns="0" rtlCol="0" anchor="t"/>
          <a:lstStyle/>
          <a:p>
            <a:pPr marL="0" indent="0" algn="r">
              <a:lnSpc>
                <a:spcPts val="2400"/>
              </a:lnSpc>
              <a:buNone/>
            </a:pPr>
            <a:r>
              <a:rPr lang="en-US" sz="1900" b="1" dirty="0">
                <a:solidFill>
                  <a:srgbClr val="272525"/>
                </a:solidFill>
                <a:latin typeface="Inter Bold" pitchFamily="34" charset="0"/>
                <a:ea typeface="Inter Bold" pitchFamily="34" charset="-122"/>
                <a:cs typeface="Inter Bold" pitchFamily="34" charset="-120"/>
              </a:rPr>
              <a:t>Original Proposal</a:t>
            </a:r>
            <a:endParaRPr lang="en-US" sz="1900" dirty="0"/>
          </a:p>
        </p:txBody>
      </p:sp>
      <p:sp>
        <p:nvSpPr>
          <p:cNvPr id="11" name="Text 9"/>
          <p:cNvSpPr/>
          <p:nvPr/>
        </p:nvSpPr>
        <p:spPr>
          <a:xfrm>
            <a:off x="691991" y="2968347"/>
            <a:ext cx="5634633" cy="592217"/>
          </a:xfrm>
          <a:prstGeom prst="rect">
            <a:avLst/>
          </a:prstGeom>
          <a:noFill/>
          <a:ln/>
        </p:spPr>
        <p:txBody>
          <a:bodyPr wrap="square" lIns="0" tIns="0" rIns="0" bIns="0" rtlCol="0" anchor="t"/>
          <a:lstStyle/>
          <a:p>
            <a:pPr marL="0" indent="0" algn="r">
              <a:lnSpc>
                <a:spcPts val="2300"/>
              </a:lnSpc>
              <a:buNone/>
            </a:pPr>
            <a:r>
              <a:rPr lang="en-US" sz="1550" b="1" dirty="0">
                <a:solidFill>
                  <a:srgbClr val="272525"/>
                </a:solidFill>
                <a:latin typeface="Inter" pitchFamily="34" charset="0"/>
                <a:ea typeface="Inter" pitchFamily="34" charset="-122"/>
                <a:cs typeface="Inter" pitchFamily="34" charset="-120"/>
              </a:rPr>
              <a:t>5% rate</a:t>
            </a:r>
            <a:r>
              <a:rPr lang="en-US" sz="1550" dirty="0">
                <a:solidFill>
                  <a:srgbClr val="272525"/>
                </a:solidFill>
                <a:latin typeface="Inter" pitchFamily="34" charset="0"/>
                <a:ea typeface="Inter" pitchFamily="34" charset="-122"/>
                <a:cs typeface="Inter" pitchFamily="34" charset="-120"/>
              </a:rPr>
              <a:t> under the REMIT Act — framed as revenue and immigration enforcement</a:t>
            </a:r>
            <a:endParaRPr lang="en-US" sz="1550" dirty="0"/>
          </a:p>
        </p:txBody>
      </p:sp>
      <p:sp>
        <p:nvSpPr>
          <p:cNvPr id="12" name="Shape 10"/>
          <p:cNvSpPr/>
          <p:nvPr/>
        </p:nvSpPr>
        <p:spPr>
          <a:xfrm>
            <a:off x="7514749" y="3834646"/>
            <a:ext cx="593050" cy="22860"/>
          </a:xfrm>
          <a:prstGeom prst="roundRect">
            <a:avLst>
              <a:gd name="adj" fmla="val 363264"/>
            </a:avLst>
          </a:prstGeom>
          <a:solidFill>
            <a:srgbClr val="C0C1D7"/>
          </a:solidFill>
          <a:ln/>
        </p:spPr>
        <p:txBody>
          <a:bodyPr/>
          <a:lstStyle/>
          <a:p>
            <a:endParaRPr lang="en-US"/>
          </a:p>
        </p:txBody>
      </p:sp>
      <p:sp>
        <p:nvSpPr>
          <p:cNvPr id="13" name="Shape 11"/>
          <p:cNvSpPr/>
          <p:nvPr/>
        </p:nvSpPr>
        <p:spPr>
          <a:xfrm>
            <a:off x="7092791" y="3623667"/>
            <a:ext cx="444818" cy="444818"/>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14" name="Text 12"/>
          <p:cNvSpPr/>
          <p:nvPr/>
        </p:nvSpPr>
        <p:spPr>
          <a:xfrm>
            <a:off x="7166967" y="3660755"/>
            <a:ext cx="296466" cy="370642"/>
          </a:xfrm>
          <a:prstGeom prst="rect">
            <a:avLst/>
          </a:prstGeom>
          <a:noFill/>
          <a:ln/>
        </p:spPr>
        <p:txBody>
          <a:bodyPr wrap="none" lIns="0" tIns="0" rIns="0" bIns="0" rtlCol="0" anchor="t"/>
          <a:lstStyle/>
          <a:p>
            <a:pPr marL="0" indent="0" algn="ctr">
              <a:lnSpc>
                <a:spcPts val="2300"/>
              </a:lnSpc>
              <a:buNone/>
            </a:pPr>
            <a:r>
              <a:rPr lang="en-US" sz="2300" b="1" dirty="0">
                <a:solidFill>
                  <a:srgbClr val="272525"/>
                </a:solidFill>
                <a:latin typeface="Inter Bold" pitchFamily="34" charset="0"/>
                <a:ea typeface="Inter Bold" pitchFamily="34" charset="-122"/>
                <a:cs typeface="Inter Bold" pitchFamily="34" charset="-120"/>
              </a:rPr>
              <a:t>2</a:t>
            </a:r>
            <a:endParaRPr lang="en-US" sz="2300" dirty="0"/>
          </a:p>
        </p:txBody>
      </p:sp>
      <p:sp>
        <p:nvSpPr>
          <p:cNvPr id="15" name="Text 13"/>
          <p:cNvSpPr/>
          <p:nvPr/>
        </p:nvSpPr>
        <p:spPr>
          <a:xfrm>
            <a:off x="8303776" y="3691533"/>
            <a:ext cx="2471380" cy="308967"/>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House Version</a:t>
            </a:r>
            <a:endParaRPr lang="en-US" sz="1900" dirty="0"/>
          </a:p>
        </p:txBody>
      </p:sp>
      <p:sp>
        <p:nvSpPr>
          <p:cNvPr id="16" name="Text 14"/>
          <p:cNvSpPr/>
          <p:nvPr/>
        </p:nvSpPr>
        <p:spPr>
          <a:xfrm>
            <a:off x="8303776" y="4103846"/>
            <a:ext cx="5634633" cy="592217"/>
          </a:xfrm>
          <a:prstGeom prst="rect">
            <a:avLst/>
          </a:prstGeom>
          <a:noFill/>
          <a:ln/>
        </p:spPr>
        <p:txBody>
          <a:bodyPr wrap="square" lIns="0" tIns="0" rIns="0" bIns="0" rtlCol="0" anchor="t"/>
          <a:lstStyle/>
          <a:p>
            <a:pPr marL="0" indent="0" algn="l">
              <a:lnSpc>
                <a:spcPts val="2300"/>
              </a:lnSpc>
              <a:buNone/>
            </a:pPr>
            <a:r>
              <a:rPr lang="en-US" sz="1550" b="1" dirty="0">
                <a:solidFill>
                  <a:srgbClr val="272525"/>
                </a:solidFill>
                <a:latin typeface="Inter" pitchFamily="34" charset="0"/>
                <a:ea typeface="Inter" pitchFamily="34" charset="-122"/>
                <a:cs typeface="Inter" pitchFamily="34" charset="-120"/>
              </a:rPr>
              <a:t>3.5% rate</a:t>
            </a:r>
            <a:r>
              <a:rPr lang="en-US" sz="1550" dirty="0">
                <a:solidFill>
                  <a:srgbClr val="272525"/>
                </a:solidFill>
                <a:latin typeface="Inter" pitchFamily="34" charset="0"/>
                <a:ea typeface="Inter" pitchFamily="34" charset="-122"/>
                <a:cs typeface="Inter" pitchFamily="34" charset="-120"/>
              </a:rPr>
              <a:t> passed May 22, 2025 — reduced after consumer advocacy pushback</a:t>
            </a:r>
            <a:endParaRPr lang="en-US" sz="1550" dirty="0"/>
          </a:p>
        </p:txBody>
      </p:sp>
      <p:sp>
        <p:nvSpPr>
          <p:cNvPr id="17" name="Shape 15"/>
          <p:cNvSpPr/>
          <p:nvPr/>
        </p:nvSpPr>
        <p:spPr>
          <a:xfrm>
            <a:off x="6522601" y="4831794"/>
            <a:ext cx="593050" cy="22860"/>
          </a:xfrm>
          <a:prstGeom prst="roundRect">
            <a:avLst>
              <a:gd name="adj" fmla="val 363264"/>
            </a:avLst>
          </a:prstGeom>
          <a:solidFill>
            <a:srgbClr val="C0C1D7"/>
          </a:solidFill>
          <a:ln/>
        </p:spPr>
        <p:txBody>
          <a:bodyPr/>
          <a:lstStyle/>
          <a:p>
            <a:endParaRPr lang="en-US"/>
          </a:p>
        </p:txBody>
      </p:sp>
      <p:sp>
        <p:nvSpPr>
          <p:cNvPr id="18" name="Shape 16"/>
          <p:cNvSpPr/>
          <p:nvPr/>
        </p:nvSpPr>
        <p:spPr>
          <a:xfrm>
            <a:off x="7092791" y="4620816"/>
            <a:ext cx="444818" cy="444818"/>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19" name="Text 17"/>
          <p:cNvSpPr/>
          <p:nvPr/>
        </p:nvSpPr>
        <p:spPr>
          <a:xfrm>
            <a:off x="7166967" y="4657904"/>
            <a:ext cx="296466" cy="370642"/>
          </a:xfrm>
          <a:prstGeom prst="rect">
            <a:avLst/>
          </a:prstGeom>
          <a:noFill/>
          <a:ln/>
        </p:spPr>
        <p:txBody>
          <a:bodyPr wrap="none" lIns="0" tIns="0" rIns="0" bIns="0" rtlCol="0" anchor="t"/>
          <a:lstStyle/>
          <a:p>
            <a:pPr marL="0" indent="0" algn="ctr">
              <a:lnSpc>
                <a:spcPts val="2300"/>
              </a:lnSpc>
              <a:buNone/>
            </a:pPr>
            <a:r>
              <a:rPr lang="en-US" sz="2300" b="1" dirty="0">
                <a:solidFill>
                  <a:srgbClr val="272525"/>
                </a:solidFill>
                <a:latin typeface="Inter Bold" pitchFamily="34" charset="0"/>
                <a:ea typeface="Inter Bold" pitchFamily="34" charset="-122"/>
                <a:cs typeface="Inter Bold" pitchFamily="34" charset="-120"/>
              </a:rPr>
              <a:t>3</a:t>
            </a:r>
            <a:endParaRPr lang="en-US" sz="2300" dirty="0"/>
          </a:p>
        </p:txBody>
      </p:sp>
      <p:sp>
        <p:nvSpPr>
          <p:cNvPr id="20" name="Text 18"/>
          <p:cNvSpPr/>
          <p:nvPr/>
        </p:nvSpPr>
        <p:spPr>
          <a:xfrm>
            <a:off x="3855244" y="4688681"/>
            <a:ext cx="2471380" cy="308967"/>
          </a:xfrm>
          <a:prstGeom prst="rect">
            <a:avLst/>
          </a:prstGeom>
          <a:noFill/>
          <a:ln/>
        </p:spPr>
        <p:txBody>
          <a:bodyPr wrap="none" lIns="0" tIns="0" rIns="0" bIns="0" rtlCol="0" anchor="t"/>
          <a:lstStyle/>
          <a:p>
            <a:pPr marL="0" indent="0" algn="r">
              <a:lnSpc>
                <a:spcPts val="2400"/>
              </a:lnSpc>
              <a:buNone/>
            </a:pPr>
            <a:r>
              <a:rPr lang="en-US" sz="1900" b="1" dirty="0">
                <a:solidFill>
                  <a:srgbClr val="272525"/>
                </a:solidFill>
                <a:latin typeface="Inter Bold" pitchFamily="34" charset="0"/>
                <a:ea typeface="Inter Bold" pitchFamily="34" charset="-122"/>
                <a:cs typeface="Inter Bold" pitchFamily="34" charset="-120"/>
              </a:rPr>
              <a:t>Final Law</a:t>
            </a:r>
            <a:endParaRPr lang="en-US" sz="1900" dirty="0"/>
          </a:p>
        </p:txBody>
      </p:sp>
      <p:sp>
        <p:nvSpPr>
          <p:cNvPr id="21" name="Text 19"/>
          <p:cNvSpPr/>
          <p:nvPr/>
        </p:nvSpPr>
        <p:spPr>
          <a:xfrm>
            <a:off x="691991" y="5100995"/>
            <a:ext cx="5634633" cy="592217"/>
          </a:xfrm>
          <a:prstGeom prst="rect">
            <a:avLst/>
          </a:prstGeom>
          <a:noFill/>
          <a:ln/>
        </p:spPr>
        <p:txBody>
          <a:bodyPr wrap="square" lIns="0" tIns="0" rIns="0" bIns="0" rtlCol="0" anchor="t"/>
          <a:lstStyle/>
          <a:p>
            <a:pPr marL="0" indent="0" algn="r">
              <a:lnSpc>
                <a:spcPts val="2300"/>
              </a:lnSpc>
              <a:buNone/>
            </a:pPr>
            <a:r>
              <a:rPr lang="en-US" sz="1550" b="1" dirty="0">
                <a:solidFill>
                  <a:srgbClr val="272525"/>
                </a:solidFill>
                <a:latin typeface="Inter" pitchFamily="34" charset="0"/>
                <a:ea typeface="Inter" pitchFamily="34" charset="-122"/>
                <a:cs typeface="Inter" pitchFamily="34" charset="-120"/>
              </a:rPr>
              <a:t>1% rate</a:t>
            </a:r>
            <a:r>
              <a:rPr lang="en-US" sz="1550" dirty="0">
                <a:solidFill>
                  <a:srgbClr val="272525"/>
                </a:solidFill>
                <a:latin typeface="Inter" pitchFamily="34" charset="0"/>
                <a:ea typeface="Inter" pitchFamily="34" charset="-122"/>
                <a:cs typeface="Inter" pitchFamily="34" charset="-120"/>
              </a:rPr>
              <a:t> signed July 4, 2025 — effective January 1, 2026 under IRC Section 4475</a:t>
            </a:r>
            <a:endParaRPr lang="en-US" sz="1550" dirty="0"/>
          </a:p>
        </p:txBody>
      </p:sp>
      <p:sp>
        <p:nvSpPr>
          <p:cNvPr id="22" name="Shape 20"/>
          <p:cNvSpPr/>
          <p:nvPr/>
        </p:nvSpPr>
        <p:spPr>
          <a:xfrm>
            <a:off x="691991" y="6464260"/>
            <a:ext cx="13246418" cy="1067753"/>
          </a:xfrm>
          <a:prstGeom prst="roundRect">
            <a:avLst>
              <a:gd name="adj" fmla="val 7777"/>
            </a:avLst>
          </a:prstGeom>
          <a:solidFill>
            <a:srgbClr val="C7C9EA"/>
          </a:solidFill>
          <a:ln/>
        </p:spPr>
        <p:txBody>
          <a:bodyPr/>
          <a:lstStyle/>
          <a:p>
            <a:endParaRPr lang="en-US"/>
          </a:p>
        </p:txBody>
      </p:sp>
      <p:pic>
        <p:nvPicPr>
          <p:cNvPr id="23" name="Image 0" descr="preencoded.png"/>
          <p:cNvPicPr>
            <a:picLocks noChangeAspect="1"/>
          </p:cNvPicPr>
          <p:nvPr/>
        </p:nvPicPr>
        <p:blipFill>
          <a:blip r:embed="rId3"/>
          <a:stretch>
            <a:fillRect/>
          </a:stretch>
        </p:blipFill>
        <p:spPr>
          <a:xfrm>
            <a:off x="889635" y="6751677"/>
            <a:ext cx="247055" cy="197644"/>
          </a:xfrm>
          <a:prstGeom prst="rect">
            <a:avLst/>
          </a:prstGeom>
        </p:spPr>
      </p:pic>
      <p:sp>
        <p:nvSpPr>
          <p:cNvPr id="24" name="Text 21"/>
          <p:cNvSpPr/>
          <p:nvPr/>
        </p:nvSpPr>
        <p:spPr>
          <a:xfrm>
            <a:off x="1334333" y="6685955"/>
            <a:ext cx="12406432" cy="592217"/>
          </a:xfrm>
          <a:prstGeom prst="rect">
            <a:avLst/>
          </a:prstGeom>
          <a:noFill/>
          <a:ln/>
        </p:spPr>
        <p:txBody>
          <a:bodyPr wrap="square" lIns="0" tIns="0" rIns="0" bIns="0" rtlCol="0" anchor="t"/>
          <a:lstStyle/>
          <a:p>
            <a:pPr marL="0" indent="0" algn="l">
              <a:lnSpc>
                <a:spcPts val="2300"/>
              </a:lnSpc>
              <a:buNone/>
            </a:pPr>
            <a:r>
              <a:rPr lang="en-US" sz="1550" dirty="0">
                <a:solidFill>
                  <a:srgbClr val="000000"/>
                </a:solidFill>
                <a:latin typeface="Inter" pitchFamily="34" charset="0"/>
                <a:ea typeface="Inter" pitchFamily="34" charset="-122"/>
                <a:cs typeface="Inter" pitchFamily="34" charset="-120"/>
              </a:rPr>
              <a:t>The final law applies to </a:t>
            </a:r>
            <a:r>
              <a:rPr lang="en-US" sz="1550" b="1" dirty="0">
                <a:solidFill>
                  <a:srgbClr val="000000"/>
                </a:solidFill>
                <a:latin typeface="Inter" pitchFamily="34" charset="0"/>
                <a:ea typeface="Inter" pitchFamily="34" charset="-122"/>
                <a:cs typeface="Inter" pitchFamily="34" charset="-120"/>
              </a:rPr>
              <a:t>all senders regardless of citizenship, residency, or immigration status</a:t>
            </a:r>
            <a:r>
              <a:rPr lang="en-US" sz="1550" dirty="0">
                <a:solidFill>
                  <a:srgbClr val="000000"/>
                </a:solidFill>
                <a:latin typeface="Inter" pitchFamily="34" charset="0"/>
                <a:ea typeface="Inter" pitchFamily="34" charset="-122"/>
                <a:cs typeface="Inter" pitchFamily="34" charset="-120"/>
              </a:rPr>
              <a:t>. No carve-outs exist for U.S. citizens or lawful permanent residents.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762119" y="827961"/>
            <a:ext cx="1520071" cy="403503"/>
          </a:xfrm>
          <a:prstGeom prst="roundRect">
            <a:avLst>
              <a:gd name="adj" fmla="val 18133"/>
            </a:avLst>
          </a:prstGeom>
          <a:solidFill>
            <a:srgbClr val="DADBF1"/>
          </a:solidFill>
          <a:ln/>
        </p:spPr>
        <p:txBody>
          <a:bodyPr/>
          <a:lstStyle/>
          <a:p>
            <a:endParaRPr lang="en-US"/>
          </a:p>
        </p:txBody>
      </p:sp>
      <p:sp>
        <p:nvSpPr>
          <p:cNvPr id="3" name="Text 1"/>
          <p:cNvSpPr/>
          <p:nvPr/>
        </p:nvSpPr>
        <p:spPr>
          <a:xfrm>
            <a:off x="892731" y="893207"/>
            <a:ext cx="1258848" cy="273010"/>
          </a:xfrm>
          <a:prstGeom prst="rect">
            <a:avLst/>
          </a:prstGeom>
          <a:noFill/>
          <a:ln/>
        </p:spPr>
        <p:txBody>
          <a:bodyPr wrap="none" lIns="0" tIns="0" rIns="0" bIns="0" rtlCol="0" anchor="t"/>
          <a:lstStyle/>
          <a:p>
            <a:pPr marL="0" indent="0" algn="l">
              <a:lnSpc>
                <a:spcPts val="2150"/>
              </a:lnSpc>
              <a:buNone/>
            </a:pPr>
            <a:r>
              <a:rPr lang="en-US" sz="1350" dirty="0">
                <a:solidFill>
                  <a:srgbClr val="272525"/>
                </a:solidFill>
                <a:latin typeface="Inter" pitchFamily="34" charset="0"/>
                <a:ea typeface="Inter" pitchFamily="34" charset="-122"/>
                <a:cs typeface="Inter" pitchFamily="34" charset="-120"/>
              </a:rPr>
              <a:t>SCOPE OF TAX</a:t>
            </a:r>
            <a:endParaRPr lang="en-US" sz="1350" dirty="0"/>
          </a:p>
        </p:txBody>
      </p:sp>
      <p:sp>
        <p:nvSpPr>
          <p:cNvPr id="4" name="Text 2"/>
          <p:cNvSpPr/>
          <p:nvPr/>
        </p:nvSpPr>
        <p:spPr>
          <a:xfrm>
            <a:off x="762119" y="1315045"/>
            <a:ext cx="7021354" cy="680442"/>
          </a:xfrm>
          <a:prstGeom prst="rect">
            <a:avLst/>
          </a:prstGeom>
          <a:noFill/>
          <a:ln/>
        </p:spPr>
        <p:txBody>
          <a:bodyPr wrap="none" lIns="0" tIns="0" rIns="0" bIns="0" rtlCol="0" anchor="t"/>
          <a:lstStyle/>
          <a:p>
            <a:pPr marL="0" indent="0" algn="l">
              <a:lnSpc>
                <a:spcPts val="5350"/>
              </a:lnSpc>
              <a:buNone/>
            </a:pPr>
            <a:r>
              <a:rPr lang="en-US" sz="4250" b="1" dirty="0">
                <a:solidFill>
                  <a:srgbClr val="000000"/>
                </a:solidFill>
                <a:latin typeface="Inter Bold" pitchFamily="34" charset="0"/>
                <a:ea typeface="Inter Bold" pitchFamily="34" charset="-122"/>
                <a:cs typeface="Inter Bold" pitchFamily="34" charset="-120"/>
              </a:rPr>
              <a:t>Who Is Subject to the Tax?</a:t>
            </a:r>
            <a:endParaRPr lang="en-US" sz="4250" dirty="0"/>
          </a:p>
        </p:txBody>
      </p:sp>
      <p:sp>
        <p:nvSpPr>
          <p:cNvPr id="5" name="Text 3"/>
          <p:cNvSpPr/>
          <p:nvPr/>
        </p:nvSpPr>
        <p:spPr>
          <a:xfrm>
            <a:off x="762119" y="2308979"/>
            <a:ext cx="13106162" cy="682704"/>
          </a:xfrm>
          <a:prstGeom prst="rect">
            <a:avLst/>
          </a:prstGeom>
          <a:noFill/>
          <a:ln/>
        </p:spPr>
        <p:txBody>
          <a:bodyPr wrap="square" lIns="0" tIns="0" rIns="0" bIns="0" rtlCol="0" anchor="t"/>
          <a:lstStyle/>
          <a:p>
            <a:pPr marL="0" indent="0" algn="l">
              <a:lnSpc>
                <a:spcPts val="2650"/>
              </a:lnSpc>
              <a:buNone/>
            </a:pPr>
            <a:r>
              <a:rPr lang="en-US" sz="1700" dirty="0">
                <a:solidFill>
                  <a:srgbClr val="272525"/>
                </a:solidFill>
                <a:latin typeface="Inter" pitchFamily="34" charset="0"/>
                <a:ea typeface="Inter" pitchFamily="34" charset="-122"/>
                <a:cs typeface="Inter" pitchFamily="34" charset="-120"/>
              </a:rPr>
              <a:t>The tax is imposed on the </a:t>
            </a:r>
            <a:r>
              <a:rPr lang="en-US" sz="1700" b="1" dirty="0">
                <a:solidFill>
                  <a:srgbClr val="272525"/>
                </a:solidFill>
                <a:latin typeface="Inter" pitchFamily="34" charset="0"/>
                <a:ea typeface="Inter" pitchFamily="34" charset="-122"/>
                <a:cs typeface="Inter" pitchFamily="34" charset="-120"/>
              </a:rPr>
              <a:t>sender</a:t>
            </a:r>
            <a:r>
              <a:rPr lang="en-US" sz="1700" dirty="0">
                <a:solidFill>
                  <a:srgbClr val="272525"/>
                </a:solidFill>
                <a:latin typeface="Inter" pitchFamily="34" charset="0"/>
                <a:ea typeface="Inter" pitchFamily="34" charset="-122"/>
                <a:cs typeface="Inter" pitchFamily="34" charset="-120"/>
              </a:rPr>
              <a:t> — any individual in the U.S. who initiates a transfer to a foreign recipient through a remittance transfer provider.</a:t>
            </a:r>
            <a:endParaRPr lang="en-US" sz="1700" dirty="0"/>
          </a:p>
        </p:txBody>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119" y="3226832"/>
            <a:ext cx="544354" cy="544354"/>
          </a:xfrm>
          <a:prstGeom prst="rect">
            <a:avLst/>
          </a:prstGeom>
        </p:spPr>
      </p:pic>
      <p:sp>
        <p:nvSpPr>
          <p:cNvPr id="7" name="Text 4"/>
          <p:cNvSpPr/>
          <p:nvPr/>
        </p:nvSpPr>
        <p:spPr>
          <a:xfrm>
            <a:off x="762119" y="4032409"/>
            <a:ext cx="2721888" cy="340162"/>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U.S. Citizens</a:t>
            </a:r>
            <a:endParaRPr lang="en-US" sz="2100" dirty="0"/>
          </a:p>
        </p:txBody>
      </p:sp>
      <p:sp>
        <p:nvSpPr>
          <p:cNvPr id="8" name="Text 5"/>
          <p:cNvSpPr/>
          <p:nvPr/>
        </p:nvSpPr>
        <p:spPr>
          <a:xfrm>
            <a:off x="762119" y="4497943"/>
            <a:ext cx="4194572" cy="682704"/>
          </a:xfrm>
          <a:prstGeom prst="rect">
            <a:avLst/>
          </a:prstGeom>
          <a:noFill/>
          <a:ln/>
        </p:spPr>
        <p:txBody>
          <a:bodyPr wrap="square" lIns="0" tIns="0" rIns="0" bIns="0" rtlCol="0" anchor="t"/>
          <a:lstStyle/>
          <a:p>
            <a:pPr marL="0" indent="0" algn="l">
              <a:lnSpc>
                <a:spcPts val="2650"/>
              </a:lnSpc>
              <a:buNone/>
            </a:pPr>
            <a:r>
              <a:rPr lang="en-US" sz="1700" dirty="0">
                <a:solidFill>
                  <a:srgbClr val="272525"/>
                </a:solidFill>
                <a:latin typeface="Inter" pitchFamily="34" charset="0"/>
                <a:ea typeface="Inter" pitchFamily="34" charset="-122"/>
                <a:cs typeface="Inter" pitchFamily="34" charset="-120"/>
              </a:rPr>
              <a:t>Fully subject to the tax. No exemption based on citizenship status.</a:t>
            </a:r>
            <a:endParaRPr lang="en-US" sz="1700" dirty="0"/>
          </a:p>
        </p:txBody>
      </p:sp>
      <p:pic>
        <p:nvPicPr>
          <p:cNvPr id="9"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17914" y="3226832"/>
            <a:ext cx="544354" cy="544354"/>
          </a:xfrm>
          <a:prstGeom prst="rect">
            <a:avLst/>
          </a:prstGeom>
        </p:spPr>
      </p:pic>
      <p:sp>
        <p:nvSpPr>
          <p:cNvPr id="10" name="Text 6"/>
          <p:cNvSpPr/>
          <p:nvPr/>
        </p:nvSpPr>
        <p:spPr>
          <a:xfrm>
            <a:off x="5217914" y="4032409"/>
            <a:ext cx="2721888" cy="340162"/>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Green Card Holders</a:t>
            </a:r>
            <a:endParaRPr lang="en-US" sz="2100" dirty="0"/>
          </a:p>
        </p:txBody>
      </p:sp>
      <p:sp>
        <p:nvSpPr>
          <p:cNvPr id="11" name="Text 7"/>
          <p:cNvSpPr/>
          <p:nvPr/>
        </p:nvSpPr>
        <p:spPr>
          <a:xfrm>
            <a:off x="5217914" y="4497943"/>
            <a:ext cx="4194572" cy="682704"/>
          </a:xfrm>
          <a:prstGeom prst="rect">
            <a:avLst/>
          </a:prstGeom>
          <a:noFill/>
          <a:ln/>
        </p:spPr>
        <p:txBody>
          <a:bodyPr wrap="square" lIns="0" tIns="0" rIns="0" bIns="0" rtlCol="0" anchor="t"/>
          <a:lstStyle/>
          <a:p>
            <a:pPr marL="0" indent="0" algn="l">
              <a:lnSpc>
                <a:spcPts val="2650"/>
              </a:lnSpc>
              <a:buNone/>
            </a:pPr>
            <a:r>
              <a:rPr lang="en-US" sz="1700" dirty="0">
                <a:solidFill>
                  <a:srgbClr val="272525"/>
                </a:solidFill>
                <a:latin typeface="Inter" pitchFamily="34" charset="0"/>
                <a:ea typeface="Inter" pitchFamily="34" charset="-122"/>
                <a:cs typeface="Inter" pitchFamily="34" charset="-120"/>
              </a:rPr>
              <a:t>No exemption. Lawful permanent residents are covered in full.</a:t>
            </a:r>
            <a:endParaRPr lang="en-US" sz="1700" dirty="0"/>
          </a:p>
        </p:txBody>
      </p:sp>
      <p:pic>
        <p:nvPicPr>
          <p:cNvPr id="12"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3709" y="3226832"/>
            <a:ext cx="544354" cy="544354"/>
          </a:xfrm>
          <a:prstGeom prst="rect">
            <a:avLst/>
          </a:prstGeom>
        </p:spPr>
      </p:pic>
      <p:sp>
        <p:nvSpPr>
          <p:cNvPr id="13" name="Text 8"/>
          <p:cNvSpPr/>
          <p:nvPr/>
        </p:nvSpPr>
        <p:spPr>
          <a:xfrm>
            <a:off x="9673709" y="4032409"/>
            <a:ext cx="2721888" cy="340162"/>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Non-Citizens</a:t>
            </a:r>
            <a:endParaRPr lang="en-US" sz="2100" dirty="0"/>
          </a:p>
        </p:txBody>
      </p:sp>
      <p:sp>
        <p:nvSpPr>
          <p:cNvPr id="14" name="Text 9"/>
          <p:cNvSpPr/>
          <p:nvPr/>
        </p:nvSpPr>
        <p:spPr>
          <a:xfrm>
            <a:off x="9673709" y="4497943"/>
            <a:ext cx="4194572" cy="682704"/>
          </a:xfrm>
          <a:prstGeom prst="rect">
            <a:avLst/>
          </a:prstGeom>
          <a:noFill/>
          <a:ln/>
        </p:spPr>
        <p:txBody>
          <a:bodyPr wrap="square" lIns="0" tIns="0" rIns="0" bIns="0" rtlCol="0" anchor="t"/>
          <a:lstStyle/>
          <a:p>
            <a:pPr marL="0" indent="0" algn="l">
              <a:lnSpc>
                <a:spcPts val="2650"/>
              </a:lnSpc>
              <a:buNone/>
            </a:pPr>
            <a:r>
              <a:rPr lang="en-US" sz="1700" dirty="0">
                <a:solidFill>
                  <a:srgbClr val="272525"/>
                </a:solidFill>
                <a:latin typeface="Inter" pitchFamily="34" charset="0"/>
                <a:ea typeface="Inter" pitchFamily="34" charset="-122"/>
                <a:cs typeface="Inter" pitchFamily="34" charset="-120"/>
              </a:rPr>
              <a:t>Covered regardless of visa type, immigration status, or country of origin.</a:t>
            </a:r>
            <a:endParaRPr lang="en-US" sz="1700" dirty="0"/>
          </a:p>
        </p:txBody>
      </p:sp>
      <p:sp>
        <p:nvSpPr>
          <p:cNvPr id="15" name="Shape 10"/>
          <p:cNvSpPr/>
          <p:nvPr/>
        </p:nvSpPr>
        <p:spPr>
          <a:xfrm>
            <a:off x="762119" y="5415796"/>
            <a:ext cx="4229338" cy="1985843"/>
          </a:xfrm>
          <a:prstGeom prst="roundRect">
            <a:avLst>
              <a:gd name="adj" fmla="val 4605"/>
            </a:avLst>
          </a:prstGeom>
          <a:solidFill>
            <a:srgbClr val="FFFFFF"/>
          </a:solidFill>
          <a:ln w="30480">
            <a:solidFill>
              <a:srgbClr val="C0C1D7"/>
            </a:solidFill>
            <a:prstDash val="solid"/>
          </a:ln>
        </p:spPr>
        <p:txBody>
          <a:bodyPr/>
          <a:lstStyle/>
          <a:p>
            <a:endParaRPr lang="en-US"/>
          </a:p>
        </p:txBody>
      </p:sp>
      <p:sp>
        <p:nvSpPr>
          <p:cNvPr id="16" name="Text 11"/>
          <p:cNvSpPr/>
          <p:nvPr/>
        </p:nvSpPr>
        <p:spPr>
          <a:xfrm>
            <a:off x="1010245" y="5663922"/>
            <a:ext cx="2721888" cy="340162"/>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Geographic Scope</a:t>
            </a:r>
            <a:endParaRPr lang="en-US" sz="2100" dirty="0"/>
          </a:p>
        </p:txBody>
      </p:sp>
      <p:sp>
        <p:nvSpPr>
          <p:cNvPr id="17" name="Text 12"/>
          <p:cNvSpPr/>
          <p:nvPr/>
        </p:nvSpPr>
        <p:spPr>
          <a:xfrm>
            <a:off x="1010245" y="6129457"/>
            <a:ext cx="3733086" cy="682704"/>
          </a:xfrm>
          <a:prstGeom prst="rect">
            <a:avLst/>
          </a:prstGeom>
          <a:noFill/>
          <a:ln/>
        </p:spPr>
        <p:txBody>
          <a:bodyPr wrap="square" lIns="0" tIns="0" rIns="0" bIns="0" rtlCol="0" anchor="t"/>
          <a:lstStyle/>
          <a:p>
            <a:pPr marL="0" indent="0" algn="l">
              <a:lnSpc>
                <a:spcPts val="2650"/>
              </a:lnSpc>
              <a:buNone/>
            </a:pPr>
            <a:r>
              <a:rPr lang="en-US" sz="1700" dirty="0">
                <a:solidFill>
                  <a:srgbClr val="272525"/>
                </a:solidFill>
                <a:latin typeface="Inter" pitchFamily="34" charset="0"/>
                <a:ea typeface="Inter" pitchFamily="34" charset="-122"/>
                <a:cs typeface="Inter" pitchFamily="34" charset="-120"/>
              </a:rPr>
              <a:t>All 50 states, U.S. territories, Puerto Rico, and Washington D.C.</a:t>
            </a:r>
            <a:endParaRPr lang="en-US" sz="1700" dirty="0"/>
          </a:p>
        </p:txBody>
      </p:sp>
      <p:sp>
        <p:nvSpPr>
          <p:cNvPr id="18" name="Shape 13"/>
          <p:cNvSpPr/>
          <p:nvPr/>
        </p:nvSpPr>
        <p:spPr>
          <a:xfrm>
            <a:off x="5200412" y="5415796"/>
            <a:ext cx="4229457" cy="1985843"/>
          </a:xfrm>
          <a:prstGeom prst="roundRect">
            <a:avLst>
              <a:gd name="adj" fmla="val 4605"/>
            </a:avLst>
          </a:prstGeom>
          <a:solidFill>
            <a:srgbClr val="FFFFFF"/>
          </a:solidFill>
          <a:ln w="30480">
            <a:solidFill>
              <a:srgbClr val="C0C1D7"/>
            </a:solidFill>
            <a:prstDash val="solid"/>
          </a:ln>
        </p:spPr>
        <p:txBody>
          <a:bodyPr/>
          <a:lstStyle/>
          <a:p>
            <a:endParaRPr lang="en-US"/>
          </a:p>
        </p:txBody>
      </p:sp>
      <p:sp>
        <p:nvSpPr>
          <p:cNvPr id="19" name="Text 14"/>
          <p:cNvSpPr/>
          <p:nvPr/>
        </p:nvSpPr>
        <p:spPr>
          <a:xfrm>
            <a:off x="5448538" y="5663922"/>
            <a:ext cx="2838331" cy="340162"/>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No Income Threshold</a:t>
            </a:r>
            <a:endParaRPr lang="en-US" sz="2100" dirty="0"/>
          </a:p>
        </p:txBody>
      </p:sp>
      <p:sp>
        <p:nvSpPr>
          <p:cNvPr id="20" name="Text 15"/>
          <p:cNvSpPr/>
          <p:nvPr/>
        </p:nvSpPr>
        <p:spPr>
          <a:xfrm>
            <a:off x="5448538" y="6129457"/>
            <a:ext cx="3733205" cy="1024057"/>
          </a:xfrm>
          <a:prstGeom prst="rect">
            <a:avLst/>
          </a:prstGeom>
          <a:noFill/>
          <a:ln/>
        </p:spPr>
        <p:txBody>
          <a:bodyPr wrap="square" lIns="0" tIns="0" rIns="0" bIns="0" rtlCol="0" anchor="t"/>
          <a:lstStyle/>
          <a:p>
            <a:pPr marL="0" indent="0" algn="l">
              <a:lnSpc>
                <a:spcPts val="2650"/>
              </a:lnSpc>
              <a:buNone/>
            </a:pPr>
            <a:r>
              <a:rPr lang="en-US" sz="1700" dirty="0">
                <a:solidFill>
                  <a:srgbClr val="272525"/>
                </a:solidFill>
                <a:latin typeface="Inter" pitchFamily="34" charset="0"/>
                <a:ea typeface="Inter" pitchFamily="34" charset="-122"/>
                <a:cs typeface="Inter" pitchFamily="34" charset="-120"/>
              </a:rPr>
              <a:t>The tax applies regardless of the sender's income level or transfer amount.</a:t>
            </a:r>
            <a:endParaRPr lang="en-US" sz="1700" dirty="0"/>
          </a:p>
        </p:txBody>
      </p:sp>
      <p:sp>
        <p:nvSpPr>
          <p:cNvPr id="21" name="Shape 16"/>
          <p:cNvSpPr/>
          <p:nvPr/>
        </p:nvSpPr>
        <p:spPr>
          <a:xfrm>
            <a:off x="9638824" y="5415796"/>
            <a:ext cx="4229338" cy="1985843"/>
          </a:xfrm>
          <a:prstGeom prst="roundRect">
            <a:avLst>
              <a:gd name="adj" fmla="val 4605"/>
            </a:avLst>
          </a:prstGeom>
          <a:solidFill>
            <a:srgbClr val="FFFFFF"/>
          </a:solidFill>
          <a:ln w="30480">
            <a:solidFill>
              <a:srgbClr val="C0C1D7"/>
            </a:solidFill>
            <a:prstDash val="solid"/>
          </a:ln>
        </p:spPr>
        <p:txBody>
          <a:bodyPr/>
          <a:lstStyle/>
          <a:p>
            <a:endParaRPr lang="en-US"/>
          </a:p>
        </p:txBody>
      </p:sp>
      <p:sp>
        <p:nvSpPr>
          <p:cNvPr id="22" name="Text 17"/>
          <p:cNvSpPr/>
          <p:nvPr/>
        </p:nvSpPr>
        <p:spPr>
          <a:xfrm>
            <a:off x="9886950" y="5663922"/>
            <a:ext cx="3080623" cy="340162"/>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No Personal Exemption</a:t>
            </a:r>
            <a:endParaRPr lang="en-US" sz="2100" dirty="0"/>
          </a:p>
        </p:txBody>
      </p:sp>
      <p:sp>
        <p:nvSpPr>
          <p:cNvPr id="23" name="Text 18"/>
          <p:cNvSpPr/>
          <p:nvPr/>
        </p:nvSpPr>
        <p:spPr>
          <a:xfrm>
            <a:off x="9886950" y="6129457"/>
            <a:ext cx="3733086" cy="682704"/>
          </a:xfrm>
          <a:prstGeom prst="rect">
            <a:avLst/>
          </a:prstGeom>
          <a:noFill/>
          <a:ln/>
        </p:spPr>
        <p:txBody>
          <a:bodyPr wrap="square" lIns="0" tIns="0" rIns="0" bIns="0" rtlCol="0" anchor="t"/>
          <a:lstStyle/>
          <a:p>
            <a:pPr marL="0" indent="0" algn="l">
              <a:lnSpc>
                <a:spcPts val="2650"/>
              </a:lnSpc>
              <a:buNone/>
            </a:pPr>
            <a:r>
              <a:rPr lang="en-US" sz="1700" dirty="0">
                <a:solidFill>
                  <a:srgbClr val="272525"/>
                </a:solidFill>
                <a:latin typeface="Inter" pitchFamily="34" charset="0"/>
                <a:ea typeface="Inter" pitchFamily="34" charset="-122"/>
                <a:cs typeface="Inter" pitchFamily="34" charset="-120"/>
              </a:rPr>
              <a:t>No exemption for personal, family, or household transfers of any kind.</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2524006" y="1057394"/>
            <a:ext cx="1340048" cy="226338"/>
          </a:xfrm>
          <a:prstGeom prst="roundRect">
            <a:avLst>
              <a:gd name="adj" fmla="val 20616"/>
            </a:avLst>
          </a:prstGeom>
          <a:solidFill>
            <a:srgbClr val="DADBF1"/>
          </a:solidFill>
          <a:ln/>
        </p:spPr>
        <p:txBody>
          <a:bodyPr/>
          <a:lstStyle/>
          <a:p>
            <a:endParaRPr lang="en-US"/>
          </a:p>
        </p:txBody>
      </p:sp>
      <p:sp>
        <p:nvSpPr>
          <p:cNvPr id="3" name="Text 1"/>
          <p:cNvSpPr/>
          <p:nvPr/>
        </p:nvSpPr>
        <p:spPr>
          <a:xfrm>
            <a:off x="2607231" y="1098947"/>
            <a:ext cx="1173599" cy="143232"/>
          </a:xfrm>
          <a:prstGeom prst="rect">
            <a:avLst/>
          </a:prstGeom>
          <a:noFill/>
          <a:ln/>
        </p:spPr>
        <p:txBody>
          <a:bodyPr wrap="none" lIns="0" tIns="0" rIns="0" bIns="0" rtlCol="0" anchor="t"/>
          <a:lstStyle/>
          <a:p>
            <a:pPr marL="0" indent="0" algn="l">
              <a:lnSpc>
                <a:spcPts val="1100"/>
              </a:lnSpc>
              <a:buNone/>
            </a:pPr>
            <a:r>
              <a:rPr lang="en-US" sz="850" dirty="0">
                <a:solidFill>
                  <a:srgbClr val="272525"/>
                </a:solidFill>
                <a:latin typeface="Inter" pitchFamily="34" charset="0"/>
                <a:ea typeface="Inter" pitchFamily="34" charset="-122"/>
                <a:cs typeface="Inter" pitchFamily="34" charset="-120"/>
              </a:rPr>
              <a:t>TAXABLE TRANSFERS</a:t>
            </a:r>
            <a:endParaRPr lang="en-US" sz="850" dirty="0"/>
          </a:p>
        </p:txBody>
      </p:sp>
      <p:sp>
        <p:nvSpPr>
          <p:cNvPr id="4" name="Text 2"/>
          <p:cNvSpPr/>
          <p:nvPr/>
        </p:nvSpPr>
        <p:spPr>
          <a:xfrm>
            <a:off x="2524006" y="1317665"/>
            <a:ext cx="4605576" cy="433983"/>
          </a:xfrm>
          <a:prstGeom prst="rect">
            <a:avLst/>
          </a:prstGeom>
          <a:noFill/>
          <a:ln/>
        </p:spPr>
        <p:txBody>
          <a:bodyPr wrap="none" lIns="0" tIns="0" rIns="0" bIns="0" rtlCol="0" anchor="t"/>
          <a:lstStyle/>
          <a:p>
            <a:pPr marL="0" indent="0" algn="l">
              <a:lnSpc>
                <a:spcPts val="3400"/>
              </a:lnSpc>
              <a:buNone/>
            </a:pPr>
            <a:r>
              <a:rPr lang="en-US" sz="2700" b="1" dirty="0">
                <a:solidFill>
                  <a:srgbClr val="000000"/>
                </a:solidFill>
                <a:latin typeface="Inter Bold" pitchFamily="34" charset="0"/>
                <a:ea typeface="Inter Bold" pitchFamily="34" charset="-122"/>
                <a:cs typeface="Inter Bold" pitchFamily="34" charset="-120"/>
              </a:rPr>
              <a:t>What Transfers Are Taxed?</a:t>
            </a:r>
            <a:endParaRPr lang="en-US" sz="2700" dirty="0"/>
          </a:p>
        </p:txBody>
      </p:sp>
      <p:sp>
        <p:nvSpPr>
          <p:cNvPr id="5" name="Text 3"/>
          <p:cNvSpPr/>
          <p:nvPr/>
        </p:nvSpPr>
        <p:spPr>
          <a:xfrm>
            <a:off x="2524006" y="1879163"/>
            <a:ext cx="9582269" cy="178951"/>
          </a:xfrm>
          <a:prstGeom prst="rect">
            <a:avLst/>
          </a:prstGeom>
          <a:noFill/>
          <a:ln/>
        </p:spPr>
        <p:txBody>
          <a:bodyPr wrap="none" lIns="0" tIns="0" rIns="0" bIns="0" rtlCol="0" anchor="t"/>
          <a:lstStyle/>
          <a:p>
            <a:pPr marL="0" indent="0" algn="l">
              <a:lnSpc>
                <a:spcPts val="1400"/>
              </a:lnSpc>
              <a:buNone/>
            </a:pPr>
            <a:r>
              <a:rPr lang="en-US" sz="1050" dirty="0">
                <a:solidFill>
                  <a:srgbClr val="272525"/>
                </a:solidFill>
                <a:latin typeface="Inter" pitchFamily="34" charset="0"/>
                <a:ea typeface="Inter" pitchFamily="34" charset="-122"/>
                <a:cs typeface="Inter" pitchFamily="34" charset="-120"/>
              </a:rPr>
              <a:t>The tax applies </a:t>
            </a:r>
            <a:r>
              <a:rPr lang="en-US" sz="1050" b="1" dirty="0">
                <a:solidFill>
                  <a:srgbClr val="272525"/>
                </a:solidFill>
                <a:latin typeface="Inter" pitchFamily="34" charset="0"/>
                <a:ea typeface="Inter" pitchFamily="34" charset="-122"/>
                <a:cs typeface="Inter" pitchFamily="34" charset="-120"/>
              </a:rPr>
              <a:t>only to transfers funded through physical payment instruments</a:t>
            </a:r>
            <a:r>
              <a:rPr lang="en-US" sz="1050" dirty="0">
                <a:solidFill>
                  <a:srgbClr val="272525"/>
                </a:solidFill>
                <a:latin typeface="Inter" pitchFamily="34" charset="0"/>
                <a:ea typeface="Inter" pitchFamily="34" charset="-122"/>
                <a:cs typeface="Inter" pitchFamily="34" charset="-120"/>
              </a:rPr>
              <a:t>. Electronic and bank-based funding methods are excluded.</a:t>
            </a:r>
            <a:endParaRPr lang="en-US" sz="1050" dirty="0"/>
          </a:p>
        </p:txBody>
      </p:sp>
      <p:sp>
        <p:nvSpPr>
          <p:cNvPr id="6" name="Shape 4"/>
          <p:cNvSpPr/>
          <p:nvPr/>
        </p:nvSpPr>
        <p:spPr>
          <a:xfrm>
            <a:off x="2524006" y="2153722"/>
            <a:ext cx="4748570" cy="1420297"/>
          </a:xfrm>
          <a:prstGeom prst="roundRect">
            <a:avLst>
              <a:gd name="adj" fmla="val 4107"/>
            </a:avLst>
          </a:prstGeom>
          <a:solidFill>
            <a:srgbClr val="DADBF1"/>
          </a:solidFill>
          <a:ln w="7620">
            <a:solidFill>
              <a:srgbClr val="C0C1D7"/>
            </a:solidFill>
            <a:prstDash val="solid"/>
          </a:ln>
        </p:spPr>
        <p:txBody>
          <a:bodyPr/>
          <a:lstStyle/>
          <a:p>
            <a:endParaRPr lang="en-US"/>
          </a:p>
        </p:txBody>
      </p:sp>
      <p:sp>
        <p:nvSpPr>
          <p:cNvPr id="7" name="Shape 5"/>
          <p:cNvSpPr/>
          <p:nvPr/>
        </p:nvSpPr>
        <p:spPr>
          <a:xfrm>
            <a:off x="2670453" y="2300168"/>
            <a:ext cx="416600" cy="416600"/>
          </a:xfrm>
          <a:prstGeom prst="roundRect">
            <a:avLst>
              <a:gd name="adj" fmla="val 21946917"/>
            </a:avLst>
          </a:prstGeom>
          <a:solidFill>
            <a:srgbClr val="4950BC"/>
          </a:solidFill>
          <a:ln/>
        </p:spPr>
        <p:txBody>
          <a:bodyPr/>
          <a:lstStyle/>
          <a:p>
            <a:endParaRPr lang="en-US"/>
          </a:p>
        </p:txBody>
      </p:sp>
      <p:pic>
        <p:nvPicPr>
          <p:cNvPr id="8"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4991" y="2414707"/>
            <a:ext cx="187404" cy="187404"/>
          </a:xfrm>
          <a:prstGeom prst="rect">
            <a:avLst/>
          </a:prstGeom>
        </p:spPr>
      </p:pic>
      <p:sp>
        <p:nvSpPr>
          <p:cNvPr id="9" name="Text 6"/>
          <p:cNvSpPr/>
          <p:nvPr/>
        </p:nvSpPr>
        <p:spPr>
          <a:xfrm>
            <a:off x="2670453" y="2801779"/>
            <a:ext cx="1735812" cy="216932"/>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Cash</a:t>
            </a:r>
            <a:endParaRPr lang="en-US" sz="1350" dirty="0"/>
          </a:p>
        </p:txBody>
      </p:sp>
      <p:sp>
        <p:nvSpPr>
          <p:cNvPr id="10" name="Text 7"/>
          <p:cNvSpPr/>
          <p:nvPr/>
        </p:nvSpPr>
        <p:spPr>
          <a:xfrm>
            <a:off x="2670453" y="3069669"/>
            <a:ext cx="4455676" cy="357902"/>
          </a:xfrm>
          <a:prstGeom prst="rect">
            <a:avLst/>
          </a:prstGeom>
          <a:noFill/>
          <a:ln/>
        </p:spPr>
        <p:txBody>
          <a:bodyPr wrap="square" lIns="0" tIns="0" rIns="0" bIns="0" rtlCol="0" anchor="t"/>
          <a:lstStyle/>
          <a:p>
            <a:pPr marL="0" indent="0" algn="l">
              <a:lnSpc>
                <a:spcPts val="1400"/>
              </a:lnSpc>
              <a:buNone/>
            </a:pPr>
            <a:r>
              <a:rPr lang="en-US" sz="1050" dirty="0">
                <a:solidFill>
                  <a:srgbClr val="272525"/>
                </a:solidFill>
                <a:latin typeface="Inter" pitchFamily="34" charset="0"/>
                <a:ea typeface="Inter" pitchFamily="34" charset="-122"/>
                <a:cs typeface="Inter" pitchFamily="34" charset="-120"/>
              </a:rPr>
              <a:t>Physical currency used at a retail location or money service business</a:t>
            </a:r>
            <a:endParaRPr lang="en-US" sz="1050" dirty="0"/>
          </a:p>
        </p:txBody>
      </p:sp>
      <p:sp>
        <p:nvSpPr>
          <p:cNvPr id="11" name="Shape 8"/>
          <p:cNvSpPr/>
          <p:nvPr/>
        </p:nvSpPr>
        <p:spPr>
          <a:xfrm>
            <a:off x="7357586" y="2153722"/>
            <a:ext cx="4748689" cy="1420297"/>
          </a:xfrm>
          <a:prstGeom prst="roundRect">
            <a:avLst>
              <a:gd name="adj" fmla="val 4107"/>
            </a:avLst>
          </a:prstGeom>
          <a:solidFill>
            <a:srgbClr val="DADBF1"/>
          </a:solidFill>
          <a:ln w="7620">
            <a:solidFill>
              <a:srgbClr val="C0C1D7"/>
            </a:solidFill>
            <a:prstDash val="solid"/>
          </a:ln>
        </p:spPr>
        <p:txBody>
          <a:bodyPr/>
          <a:lstStyle/>
          <a:p>
            <a:endParaRPr lang="en-US"/>
          </a:p>
        </p:txBody>
      </p:sp>
      <p:sp>
        <p:nvSpPr>
          <p:cNvPr id="12" name="Shape 9"/>
          <p:cNvSpPr/>
          <p:nvPr/>
        </p:nvSpPr>
        <p:spPr>
          <a:xfrm>
            <a:off x="7504033" y="2300168"/>
            <a:ext cx="416600" cy="416600"/>
          </a:xfrm>
          <a:prstGeom prst="roundRect">
            <a:avLst>
              <a:gd name="adj" fmla="val 21946917"/>
            </a:avLst>
          </a:prstGeom>
          <a:solidFill>
            <a:srgbClr val="4950BC"/>
          </a:solidFill>
          <a:ln/>
        </p:spPr>
        <p:txBody>
          <a:bodyPr/>
          <a:lstStyle/>
          <a:p>
            <a:endParaRPr lang="en-US"/>
          </a:p>
        </p:txBody>
      </p:sp>
      <p:pic>
        <p:nvPicPr>
          <p:cNvPr id="13"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8571" y="2414707"/>
            <a:ext cx="187404" cy="187404"/>
          </a:xfrm>
          <a:prstGeom prst="rect">
            <a:avLst/>
          </a:prstGeom>
        </p:spPr>
      </p:pic>
      <p:sp>
        <p:nvSpPr>
          <p:cNvPr id="14" name="Text 10"/>
          <p:cNvSpPr/>
          <p:nvPr/>
        </p:nvSpPr>
        <p:spPr>
          <a:xfrm>
            <a:off x="7504033" y="2801779"/>
            <a:ext cx="1735812" cy="216932"/>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Money Orders</a:t>
            </a:r>
            <a:endParaRPr lang="en-US" sz="1350" dirty="0"/>
          </a:p>
        </p:txBody>
      </p:sp>
      <p:sp>
        <p:nvSpPr>
          <p:cNvPr id="15" name="Text 11"/>
          <p:cNvSpPr/>
          <p:nvPr/>
        </p:nvSpPr>
        <p:spPr>
          <a:xfrm>
            <a:off x="7504033" y="3069669"/>
            <a:ext cx="4455795" cy="178951"/>
          </a:xfrm>
          <a:prstGeom prst="rect">
            <a:avLst/>
          </a:prstGeom>
          <a:noFill/>
          <a:ln/>
        </p:spPr>
        <p:txBody>
          <a:bodyPr wrap="none" lIns="0" tIns="0" rIns="0" bIns="0" rtlCol="0" anchor="t"/>
          <a:lstStyle/>
          <a:p>
            <a:pPr marL="0" indent="0" algn="l">
              <a:lnSpc>
                <a:spcPts val="1400"/>
              </a:lnSpc>
              <a:buNone/>
            </a:pPr>
            <a:r>
              <a:rPr lang="en-US" sz="1050" dirty="0">
                <a:solidFill>
                  <a:srgbClr val="272525"/>
                </a:solidFill>
                <a:latin typeface="Inter" pitchFamily="34" charset="0"/>
                <a:ea typeface="Inter" pitchFamily="34" charset="-122"/>
                <a:cs typeface="Inter" pitchFamily="34" charset="-120"/>
              </a:rPr>
              <a:t>Prepaid instruments used to initiate a cross-border transfer</a:t>
            </a:r>
            <a:endParaRPr lang="en-US" sz="1050" dirty="0"/>
          </a:p>
        </p:txBody>
      </p:sp>
      <p:sp>
        <p:nvSpPr>
          <p:cNvPr id="16" name="Shape 12"/>
          <p:cNvSpPr/>
          <p:nvPr/>
        </p:nvSpPr>
        <p:spPr>
          <a:xfrm>
            <a:off x="2524006" y="3659029"/>
            <a:ext cx="4748570" cy="1241346"/>
          </a:xfrm>
          <a:prstGeom prst="roundRect">
            <a:avLst>
              <a:gd name="adj" fmla="val 4699"/>
            </a:avLst>
          </a:prstGeom>
          <a:solidFill>
            <a:srgbClr val="DADBF1"/>
          </a:solidFill>
          <a:ln w="7620">
            <a:solidFill>
              <a:srgbClr val="C0C1D7"/>
            </a:solidFill>
            <a:prstDash val="solid"/>
          </a:ln>
        </p:spPr>
        <p:txBody>
          <a:bodyPr/>
          <a:lstStyle/>
          <a:p>
            <a:endParaRPr lang="en-US"/>
          </a:p>
        </p:txBody>
      </p:sp>
      <p:sp>
        <p:nvSpPr>
          <p:cNvPr id="17" name="Shape 13"/>
          <p:cNvSpPr/>
          <p:nvPr/>
        </p:nvSpPr>
        <p:spPr>
          <a:xfrm>
            <a:off x="2670453" y="3805476"/>
            <a:ext cx="416600" cy="416600"/>
          </a:xfrm>
          <a:prstGeom prst="roundRect">
            <a:avLst>
              <a:gd name="adj" fmla="val 21946917"/>
            </a:avLst>
          </a:prstGeom>
          <a:solidFill>
            <a:srgbClr val="4950BC"/>
          </a:solidFill>
          <a:ln/>
        </p:spPr>
        <p:txBody>
          <a:bodyPr/>
          <a:lstStyle/>
          <a:p>
            <a:endParaRPr lang="en-US"/>
          </a:p>
        </p:txBody>
      </p:sp>
      <p:pic>
        <p:nvPicPr>
          <p:cNvPr id="18"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84991" y="3920014"/>
            <a:ext cx="187404" cy="187404"/>
          </a:xfrm>
          <a:prstGeom prst="rect">
            <a:avLst/>
          </a:prstGeom>
        </p:spPr>
      </p:pic>
      <p:sp>
        <p:nvSpPr>
          <p:cNvPr id="19" name="Text 14"/>
          <p:cNvSpPr/>
          <p:nvPr/>
        </p:nvSpPr>
        <p:spPr>
          <a:xfrm>
            <a:off x="2670453" y="4307086"/>
            <a:ext cx="1735812" cy="216932"/>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Cashier's Checks</a:t>
            </a:r>
            <a:endParaRPr lang="en-US" sz="1350" dirty="0"/>
          </a:p>
        </p:txBody>
      </p:sp>
      <p:sp>
        <p:nvSpPr>
          <p:cNvPr id="20" name="Text 15"/>
          <p:cNvSpPr/>
          <p:nvPr/>
        </p:nvSpPr>
        <p:spPr>
          <a:xfrm>
            <a:off x="2670453" y="4574977"/>
            <a:ext cx="4455676" cy="178951"/>
          </a:xfrm>
          <a:prstGeom prst="rect">
            <a:avLst/>
          </a:prstGeom>
          <a:noFill/>
          <a:ln/>
        </p:spPr>
        <p:txBody>
          <a:bodyPr wrap="none" lIns="0" tIns="0" rIns="0" bIns="0" rtlCol="0" anchor="t"/>
          <a:lstStyle/>
          <a:p>
            <a:pPr marL="0" indent="0" algn="l">
              <a:lnSpc>
                <a:spcPts val="1400"/>
              </a:lnSpc>
              <a:buNone/>
            </a:pPr>
            <a:r>
              <a:rPr lang="en-US" sz="1050" dirty="0">
                <a:solidFill>
                  <a:srgbClr val="272525"/>
                </a:solidFill>
                <a:latin typeface="Inter" pitchFamily="34" charset="0"/>
                <a:ea typeface="Inter" pitchFamily="34" charset="-122"/>
                <a:cs typeface="Inter" pitchFamily="34" charset="-120"/>
              </a:rPr>
              <a:t>Bank-issued checks used as the funding source for a transfer</a:t>
            </a:r>
            <a:endParaRPr lang="en-US" sz="1050" dirty="0"/>
          </a:p>
        </p:txBody>
      </p:sp>
      <p:sp>
        <p:nvSpPr>
          <p:cNvPr id="21" name="Shape 16"/>
          <p:cNvSpPr/>
          <p:nvPr/>
        </p:nvSpPr>
        <p:spPr>
          <a:xfrm>
            <a:off x="7357586" y="3659029"/>
            <a:ext cx="4748689" cy="1241346"/>
          </a:xfrm>
          <a:prstGeom prst="roundRect">
            <a:avLst>
              <a:gd name="adj" fmla="val 4699"/>
            </a:avLst>
          </a:prstGeom>
          <a:solidFill>
            <a:srgbClr val="DADBF1"/>
          </a:solidFill>
          <a:ln w="7620">
            <a:solidFill>
              <a:srgbClr val="C0C1D7"/>
            </a:solidFill>
            <a:prstDash val="solid"/>
          </a:ln>
        </p:spPr>
        <p:txBody>
          <a:bodyPr/>
          <a:lstStyle/>
          <a:p>
            <a:endParaRPr lang="en-US"/>
          </a:p>
        </p:txBody>
      </p:sp>
      <p:sp>
        <p:nvSpPr>
          <p:cNvPr id="22" name="Shape 17"/>
          <p:cNvSpPr/>
          <p:nvPr/>
        </p:nvSpPr>
        <p:spPr>
          <a:xfrm>
            <a:off x="7504033" y="3805476"/>
            <a:ext cx="416600" cy="416600"/>
          </a:xfrm>
          <a:prstGeom prst="roundRect">
            <a:avLst>
              <a:gd name="adj" fmla="val 21946917"/>
            </a:avLst>
          </a:prstGeom>
          <a:solidFill>
            <a:srgbClr val="4950BC"/>
          </a:solidFill>
          <a:ln/>
        </p:spPr>
        <p:txBody>
          <a:bodyPr/>
          <a:lstStyle/>
          <a:p>
            <a:endParaRPr lang="en-US"/>
          </a:p>
        </p:txBody>
      </p:sp>
      <p:pic>
        <p:nvPicPr>
          <p:cNvPr id="2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18571" y="3920014"/>
            <a:ext cx="187404" cy="187404"/>
          </a:xfrm>
          <a:prstGeom prst="rect">
            <a:avLst/>
          </a:prstGeom>
        </p:spPr>
      </p:pic>
      <p:sp>
        <p:nvSpPr>
          <p:cNvPr id="24" name="Text 18"/>
          <p:cNvSpPr/>
          <p:nvPr/>
        </p:nvSpPr>
        <p:spPr>
          <a:xfrm>
            <a:off x="7504033" y="4307086"/>
            <a:ext cx="2409111" cy="216932"/>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Similar Physical Instruments</a:t>
            </a:r>
            <a:endParaRPr lang="en-US" sz="1350" dirty="0"/>
          </a:p>
        </p:txBody>
      </p:sp>
      <p:sp>
        <p:nvSpPr>
          <p:cNvPr id="25" name="Text 19"/>
          <p:cNvSpPr/>
          <p:nvPr/>
        </p:nvSpPr>
        <p:spPr>
          <a:xfrm>
            <a:off x="7504033" y="4574977"/>
            <a:ext cx="4455795" cy="178951"/>
          </a:xfrm>
          <a:prstGeom prst="rect">
            <a:avLst/>
          </a:prstGeom>
          <a:noFill/>
          <a:ln/>
        </p:spPr>
        <p:txBody>
          <a:bodyPr wrap="none" lIns="0" tIns="0" rIns="0" bIns="0" rtlCol="0" anchor="t"/>
          <a:lstStyle/>
          <a:p>
            <a:pPr marL="0" indent="0" algn="l">
              <a:lnSpc>
                <a:spcPts val="1400"/>
              </a:lnSpc>
              <a:buNone/>
            </a:pPr>
            <a:r>
              <a:rPr lang="en-US" sz="1050" dirty="0">
                <a:solidFill>
                  <a:srgbClr val="272525"/>
                </a:solidFill>
                <a:latin typeface="Inter" pitchFamily="34" charset="0"/>
                <a:ea typeface="Inter" pitchFamily="34" charset="-122"/>
                <a:cs typeface="Inter" pitchFamily="34" charset="-120"/>
              </a:rPr>
              <a:t>Other comparable non-electronic payment instruments</a:t>
            </a:r>
            <a:endParaRPr lang="en-US" sz="1050" dirty="0"/>
          </a:p>
        </p:txBody>
      </p:sp>
      <p:sp>
        <p:nvSpPr>
          <p:cNvPr id="26" name="Text 20"/>
          <p:cNvSpPr/>
          <p:nvPr/>
        </p:nvSpPr>
        <p:spPr>
          <a:xfrm>
            <a:off x="2524006" y="5027890"/>
            <a:ext cx="3402330" cy="216932"/>
          </a:xfrm>
          <a:prstGeom prst="rect">
            <a:avLst/>
          </a:prstGeom>
          <a:noFill/>
          <a:ln/>
        </p:spPr>
        <p:txBody>
          <a:bodyPr wrap="none" lIns="0" tIns="0" rIns="0" bIns="0" rtlCol="0" anchor="t"/>
          <a:lstStyle/>
          <a:p>
            <a:pPr marL="0" indent="0" algn="l">
              <a:lnSpc>
                <a:spcPts val="1700"/>
              </a:lnSpc>
              <a:buNone/>
            </a:pPr>
            <a:r>
              <a:rPr lang="en-US" sz="1350" b="1" dirty="0">
                <a:solidFill>
                  <a:srgbClr val="000000"/>
                </a:solidFill>
                <a:latin typeface="Inter Bold" pitchFamily="34" charset="0"/>
                <a:ea typeface="Inter Bold" pitchFamily="34" charset="-122"/>
                <a:cs typeface="Inter Bold" pitchFamily="34" charset="-120"/>
              </a:rPr>
              <a:t>Processed Through Providers Including:</a:t>
            </a:r>
            <a:endParaRPr lang="en-US" sz="1350" dirty="0"/>
          </a:p>
        </p:txBody>
      </p:sp>
      <p:sp>
        <p:nvSpPr>
          <p:cNvPr id="27" name="Shape 21"/>
          <p:cNvSpPr/>
          <p:nvPr/>
        </p:nvSpPr>
        <p:spPr>
          <a:xfrm>
            <a:off x="2524006" y="5372338"/>
            <a:ext cx="4748570" cy="416600"/>
          </a:xfrm>
          <a:prstGeom prst="roundRect">
            <a:avLst>
              <a:gd name="adj" fmla="val 480027"/>
            </a:avLst>
          </a:prstGeom>
          <a:solidFill>
            <a:srgbClr val="DADBF1"/>
          </a:solidFill>
          <a:ln w="7620">
            <a:solidFill>
              <a:srgbClr val="C0C1D7"/>
            </a:solidFill>
            <a:prstDash val="solid"/>
          </a:ln>
        </p:spPr>
        <p:txBody>
          <a:bodyPr/>
          <a:lstStyle/>
          <a:p>
            <a:endParaRPr lang="en-US"/>
          </a:p>
        </p:txBody>
      </p:sp>
      <p:sp>
        <p:nvSpPr>
          <p:cNvPr id="28" name="Text 22"/>
          <p:cNvSpPr/>
          <p:nvPr/>
        </p:nvSpPr>
        <p:spPr>
          <a:xfrm>
            <a:off x="2662833" y="5873948"/>
            <a:ext cx="2491264" cy="216932"/>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Western Union &amp; MoneyGram</a:t>
            </a:r>
            <a:endParaRPr lang="en-US" sz="1350" dirty="0"/>
          </a:p>
        </p:txBody>
      </p:sp>
      <p:sp>
        <p:nvSpPr>
          <p:cNvPr id="29" name="Shape 23"/>
          <p:cNvSpPr/>
          <p:nvPr/>
        </p:nvSpPr>
        <p:spPr>
          <a:xfrm>
            <a:off x="7357586" y="5372338"/>
            <a:ext cx="4748689" cy="416600"/>
          </a:xfrm>
          <a:prstGeom prst="roundRect">
            <a:avLst>
              <a:gd name="adj" fmla="val 480027"/>
            </a:avLst>
          </a:prstGeom>
          <a:solidFill>
            <a:srgbClr val="DADBF1"/>
          </a:solidFill>
          <a:ln w="7620">
            <a:solidFill>
              <a:srgbClr val="C0C1D7"/>
            </a:solidFill>
            <a:prstDash val="solid"/>
          </a:ln>
        </p:spPr>
        <p:txBody>
          <a:bodyPr/>
          <a:lstStyle/>
          <a:p>
            <a:endParaRPr lang="en-US"/>
          </a:p>
        </p:txBody>
      </p:sp>
      <p:sp>
        <p:nvSpPr>
          <p:cNvPr id="30" name="Text 24"/>
          <p:cNvSpPr/>
          <p:nvPr/>
        </p:nvSpPr>
        <p:spPr>
          <a:xfrm>
            <a:off x="7496413" y="5873948"/>
            <a:ext cx="1735812" cy="216932"/>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Fintech Platforms</a:t>
            </a:r>
            <a:endParaRPr lang="en-US" sz="1350" dirty="0"/>
          </a:p>
        </p:txBody>
      </p:sp>
      <p:sp>
        <p:nvSpPr>
          <p:cNvPr id="31" name="Shape 25"/>
          <p:cNvSpPr/>
          <p:nvPr/>
        </p:nvSpPr>
        <p:spPr>
          <a:xfrm>
            <a:off x="2524006" y="6314718"/>
            <a:ext cx="4748570" cy="416600"/>
          </a:xfrm>
          <a:prstGeom prst="roundRect">
            <a:avLst>
              <a:gd name="adj" fmla="val 480027"/>
            </a:avLst>
          </a:prstGeom>
          <a:solidFill>
            <a:srgbClr val="DADBF1"/>
          </a:solidFill>
          <a:ln w="7620">
            <a:solidFill>
              <a:srgbClr val="C0C1D7"/>
            </a:solidFill>
            <a:prstDash val="solid"/>
          </a:ln>
        </p:spPr>
        <p:txBody>
          <a:bodyPr/>
          <a:lstStyle/>
          <a:p>
            <a:endParaRPr lang="en-US"/>
          </a:p>
        </p:txBody>
      </p:sp>
      <p:sp>
        <p:nvSpPr>
          <p:cNvPr id="32" name="Text 26"/>
          <p:cNvSpPr/>
          <p:nvPr/>
        </p:nvSpPr>
        <p:spPr>
          <a:xfrm>
            <a:off x="2662833" y="6816328"/>
            <a:ext cx="3175635" cy="216932"/>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Non-Bank Money Service Businesses</a:t>
            </a:r>
            <a:endParaRPr lang="en-US" sz="1350" dirty="0"/>
          </a:p>
        </p:txBody>
      </p:sp>
      <p:sp>
        <p:nvSpPr>
          <p:cNvPr id="33" name="Shape 27"/>
          <p:cNvSpPr/>
          <p:nvPr/>
        </p:nvSpPr>
        <p:spPr>
          <a:xfrm>
            <a:off x="7357586" y="6314718"/>
            <a:ext cx="4748689" cy="416600"/>
          </a:xfrm>
          <a:prstGeom prst="roundRect">
            <a:avLst>
              <a:gd name="adj" fmla="val 480027"/>
            </a:avLst>
          </a:prstGeom>
          <a:solidFill>
            <a:srgbClr val="DADBF1"/>
          </a:solidFill>
          <a:ln w="7620">
            <a:solidFill>
              <a:srgbClr val="C0C1D7"/>
            </a:solidFill>
            <a:prstDash val="solid"/>
          </a:ln>
        </p:spPr>
        <p:txBody>
          <a:bodyPr/>
          <a:lstStyle/>
          <a:p>
            <a:endParaRPr lang="en-US"/>
          </a:p>
        </p:txBody>
      </p:sp>
      <p:sp>
        <p:nvSpPr>
          <p:cNvPr id="34" name="Text 28"/>
          <p:cNvSpPr/>
          <p:nvPr/>
        </p:nvSpPr>
        <p:spPr>
          <a:xfrm>
            <a:off x="7496413" y="6816328"/>
            <a:ext cx="2019776" cy="216932"/>
          </a:xfrm>
          <a:prstGeom prst="rect">
            <a:avLst/>
          </a:prstGeom>
          <a:noFill/>
          <a:ln/>
        </p:spPr>
        <p:txBody>
          <a:bodyPr wrap="none" lIns="0" tIns="0" rIns="0" bIns="0" rtlCol="0" anchor="t"/>
          <a:lstStyle/>
          <a:p>
            <a:pPr marL="0" indent="0" algn="l">
              <a:lnSpc>
                <a:spcPts val="1700"/>
              </a:lnSpc>
              <a:buNone/>
            </a:pPr>
            <a:r>
              <a:rPr lang="en-US" sz="1350" b="1" dirty="0">
                <a:solidFill>
                  <a:srgbClr val="272525"/>
                </a:solidFill>
                <a:latin typeface="Inter Bold" pitchFamily="34" charset="0"/>
                <a:ea typeface="Inter Bold" pitchFamily="34" charset="-122"/>
                <a:cs typeface="Inter Bold" pitchFamily="34" charset="-120"/>
              </a:rPr>
              <a:t>Retail Transfer Services</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693063" y="1051203"/>
            <a:ext cx="2479119" cy="355997"/>
          </a:xfrm>
          <a:prstGeom prst="roundRect">
            <a:avLst>
              <a:gd name="adj" fmla="val 18691"/>
            </a:avLst>
          </a:prstGeom>
          <a:solidFill>
            <a:srgbClr val="DADBF1"/>
          </a:solidFill>
          <a:ln/>
        </p:spPr>
        <p:txBody>
          <a:bodyPr/>
          <a:lstStyle/>
          <a:p>
            <a:endParaRPr lang="en-US"/>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768" y="1150025"/>
            <a:ext cx="158353" cy="158353"/>
          </a:xfrm>
          <a:prstGeom prst="rect">
            <a:avLst/>
          </a:prstGeom>
        </p:spPr>
      </p:pic>
      <p:sp>
        <p:nvSpPr>
          <p:cNvPr id="4" name="Text 1"/>
          <p:cNvSpPr/>
          <p:nvPr/>
        </p:nvSpPr>
        <p:spPr>
          <a:xfrm>
            <a:off x="1049298" y="1110496"/>
            <a:ext cx="2004179" cy="237411"/>
          </a:xfrm>
          <a:prstGeom prst="rect">
            <a:avLst/>
          </a:prstGeom>
          <a:noFill/>
          <a:ln/>
        </p:spPr>
        <p:txBody>
          <a:bodyPr wrap="none" lIns="0" tIns="0" rIns="0" bIns="0" rtlCol="0" anchor="t"/>
          <a:lstStyle/>
          <a:p>
            <a:pPr marL="0" indent="0" algn="l">
              <a:lnSpc>
                <a:spcPts val="1850"/>
              </a:lnSpc>
              <a:buNone/>
            </a:pPr>
            <a:r>
              <a:rPr lang="en-US" sz="1200" dirty="0">
                <a:solidFill>
                  <a:srgbClr val="272525"/>
                </a:solidFill>
                <a:latin typeface="Inter" pitchFamily="34" charset="0"/>
                <a:ea typeface="Inter" pitchFamily="34" charset="-122"/>
                <a:cs typeface="Inter" pitchFamily="34" charset="-120"/>
              </a:rPr>
              <a:t>PLANNING OPPORTUNITY</a:t>
            </a:r>
            <a:endParaRPr lang="en-US" sz="1200" dirty="0"/>
          </a:p>
        </p:txBody>
      </p:sp>
      <p:sp>
        <p:nvSpPr>
          <p:cNvPr id="5" name="Text 2"/>
          <p:cNvSpPr/>
          <p:nvPr/>
        </p:nvSpPr>
        <p:spPr>
          <a:xfrm>
            <a:off x="693063" y="1476256"/>
            <a:ext cx="4950857" cy="618768"/>
          </a:xfrm>
          <a:prstGeom prst="rect">
            <a:avLst/>
          </a:prstGeom>
          <a:noFill/>
          <a:ln/>
        </p:spPr>
        <p:txBody>
          <a:bodyPr wrap="none" lIns="0" tIns="0" rIns="0" bIns="0" rtlCol="0" anchor="t"/>
          <a:lstStyle/>
          <a:p>
            <a:pPr marL="0" indent="0" algn="l">
              <a:lnSpc>
                <a:spcPts val="4850"/>
              </a:lnSpc>
              <a:buNone/>
            </a:pPr>
            <a:r>
              <a:rPr lang="en-US" sz="3850" b="1" dirty="0">
                <a:solidFill>
                  <a:srgbClr val="000000"/>
                </a:solidFill>
                <a:latin typeface="Inter Bold" pitchFamily="34" charset="0"/>
                <a:ea typeface="Inter Bold" pitchFamily="34" charset="-122"/>
                <a:cs typeface="Inter Bold" pitchFamily="34" charset="-120"/>
              </a:rPr>
              <a:t>Key Exemptions</a:t>
            </a:r>
            <a:endParaRPr lang="en-US" sz="3850" dirty="0"/>
          </a:p>
        </p:txBody>
      </p:sp>
      <p:sp>
        <p:nvSpPr>
          <p:cNvPr id="6" name="Text 3"/>
          <p:cNvSpPr/>
          <p:nvPr/>
        </p:nvSpPr>
        <p:spPr>
          <a:xfrm>
            <a:off x="693063" y="2354342"/>
            <a:ext cx="13244274" cy="296585"/>
          </a:xfrm>
          <a:prstGeom prst="rect">
            <a:avLst/>
          </a:prstGeom>
          <a:noFill/>
          <a:ln/>
        </p:spPr>
        <p:txBody>
          <a:bodyPr wrap="non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Certain transfers are </a:t>
            </a:r>
            <a:r>
              <a:rPr lang="en-US" sz="1550" b="1" dirty="0">
                <a:solidFill>
                  <a:srgbClr val="272525"/>
                </a:solidFill>
                <a:latin typeface="Inter" pitchFamily="34" charset="0"/>
                <a:ea typeface="Inter" pitchFamily="34" charset="-122"/>
                <a:cs typeface="Inter" pitchFamily="34" charset="-120"/>
              </a:rPr>
              <a:t>fully excluded</a:t>
            </a:r>
            <a:r>
              <a:rPr lang="en-US" sz="1550" dirty="0">
                <a:solidFill>
                  <a:srgbClr val="272525"/>
                </a:solidFill>
                <a:latin typeface="Inter" pitchFamily="34" charset="0"/>
                <a:ea typeface="Inter" pitchFamily="34" charset="-122"/>
                <a:cs typeface="Inter" pitchFamily="34" charset="-120"/>
              </a:rPr>
              <a:t> from the tax — representing significant planning opportunities for eligible senders.</a:t>
            </a:r>
            <a:endParaRPr lang="en-US" sz="1550" dirty="0"/>
          </a:p>
        </p:txBody>
      </p:sp>
      <p:sp>
        <p:nvSpPr>
          <p:cNvPr id="7" name="Shape 4"/>
          <p:cNvSpPr/>
          <p:nvPr/>
        </p:nvSpPr>
        <p:spPr>
          <a:xfrm>
            <a:off x="693063" y="2845356"/>
            <a:ext cx="6535698" cy="1447919"/>
          </a:xfrm>
          <a:prstGeom prst="roundRect">
            <a:avLst>
              <a:gd name="adj" fmla="val 7578"/>
            </a:avLst>
          </a:prstGeom>
          <a:solidFill>
            <a:srgbClr val="FFFFFF"/>
          </a:solidFill>
          <a:ln w="22860">
            <a:solidFill>
              <a:srgbClr val="C0C1D7"/>
            </a:solidFill>
            <a:prstDash val="solid"/>
          </a:ln>
        </p:spPr>
        <p:txBody>
          <a:bodyPr/>
          <a:lstStyle/>
          <a:p>
            <a:endParaRPr lang="en-US"/>
          </a:p>
        </p:txBody>
      </p:sp>
      <p:sp>
        <p:nvSpPr>
          <p:cNvPr id="8" name="Shape 5"/>
          <p:cNvSpPr/>
          <p:nvPr/>
        </p:nvSpPr>
        <p:spPr>
          <a:xfrm>
            <a:off x="670203" y="2845356"/>
            <a:ext cx="91440" cy="1447919"/>
          </a:xfrm>
          <a:prstGeom prst="roundRect">
            <a:avLst>
              <a:gd name="adj" fmla="val 90963"/>
            </a:avLst>
          </a:prstGeom>
          <a:solidFill>
            <a:srgbClr val="4950BC"/>
          </a:solidFill>
          <a:ln/>
        </p:spPr>
        <p:txBody>
          <a:bodyPr/>
          <a:lstStyle/>
          <a:p>
            <a:endParaRPr lang="en-US"/>
          </a:p>
        </p:txBody>
      </p:sp>
      <p:sp>
        <p:nvSpPr>
          <p:cNvPr id="9" name="Text 6"/>
          <p:cNvSpPr/>
          <p:nvPr/>
        </p:nvSpPr>
        <p:spPr>
          <a:xfrm>
            <a:off x="982504" y="3066217"/>
            <a:ext cx="3712964" cy="30932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BSA-Regulated Bank Accounts</a:t>
            </a:r>
            <a:endParaRPr lang="en-US" sz="1900" dirty="0"/>
          </a:p>
        </p:txBody>
      </p:sp>
      <p:sp>
        <p:nvSpPr>
          <p:cNvPr id="10" name="Text 7"/>
          <p:cNvSpPr/>
          <p:nvPr/>
        </p:nvSpPr>
        <p:spPr>
          <a:xfrm>
            <a:off x="982504" y="3479244"/>
            <a:ext cx="6025396" cy="593169"/>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Transfers funded from accounts at Bank Secrecy Act-regulated institutions — covering most U.S. banks — are </a:t>
            </a:r>
            <a:r>
              <a:rPr lang="en-US" sz="1550" b="1" dirty="0">
                <a:solidFill>
                  <a:srgbClr val="272525"/>
                </a:solidFill>
                <a:latin typeface="Inter" pitchFamily="34" charset="0"/>
                <a:ea typeface="Inter" pitchFamily="34" charset="-122"/>
                <a:cs typeface="Inter" pitchFamily="34" charset="-120"/>
              </a:rPr>
              <a:t>fully exempt</a:t>
            </a:r>
            <a:r>
              <a:rPr lang="en-US" sz="1550" dirty="0">
                <a:solidFill>
                  <a:srgbClr val="272525"/>
                </a:solidFill>
                <a:latin typeface="Inter" pitchFamily="34" charset="0"/>
                <a:ea typeface="Inter" pitchFamily="34" charset="-122"/>
                <a:cs typeface="Inter" pitchFamily="34" charset="-120"/>
              </a:rPr>
              <a:t>.</a:t>
            </a:r>
            <a:endParaRPr lang="en-US" sz="1550" dirty="0"/>
          </a:p>
        </p:txBody>
      </p:sp>
      <p:sp>
        <p:nvSpPr>
          <p:cNvPr id="11" name="Shape 8"/>
          <p:cNvSpPr/>
          <p:nvPr/>
        </p:nvSpPr>
        <p:spPr>
          <a:xfrm>
            <a:off x="7401639" y="2845356"/>
            <a:ext cx="6535698" cy="1447919"/>
          </a:xfrm>
          <a:prstGeom prst="roundRect">
            <a:avLst>
              <a:gd name="adj" fmla="val 7578"/>
            </a:avLst>
          </a:prstGeom>
          <a:solidFill>
            <a:srgbClr val="FFFFFF"/>
          </a:solidFill>
          <a:ln w="22860">
            <a:solidFill>
              <a:srgbClr val="C0C1D7"/>
            </a:solidFill>
            <a:prstDash val="solid"/>
          </a:ln>
        </p:spPr>
        <p:txBody>
          <a:bodyPr/>
          <a:lstStyle/>
          <a:p>
            <a:endParaRPr lang="en-US"/>
          </a:p>
        </p:txBody>
      </p:sp>
      <p:sp>
        <p:nvSpPr>
          <p:cNvPr id="12" name="Shape 9"/>
          <p:cNvSpPr/>
          <p:nvPr/>
        </p:nvSpPr>
        <p:spPr>
          <a:xfrm>
            <a:off x="7378779" y="2845356"/>
            <a:ext cx="91440" cy="1447919"/>
          </a:xfrm>
          <a:prstGeom prst="roundRect">
            <a:avLst>
              <a:gd name="adj" fmla="val 90963"/>
            </a:avLst>
          </a:prstGeom>
          <a:solidFill>
            <a:srgbClr val="4950BC"/>
          </a:solidFill>
          <a:ln/>
        </p:spPr>
        <p:txBody>
          <a:bodyPr/>
          <a:lstStyle/>
          <a:p>
            <a:endParaRPr lang="en-US"/>
          </a:p>
        </p:txBody>
      </p:sp>
      <p:sp>
        <p:nvSpPr>
          <p:cNvPr id="13" name="Text 10"/>
          <p:cNvSpPr/>
          <p:nvPr/>
        </p:nvSpPr>
        <p:spPr>
          <a:xfrm>
            <a:off x="7691080" y="3066217"/>
            <a:ext cx="2892504" cy="30932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U.S.-Issued Debit Cards</a:t>
            </a:r>
            <a:endParaRPr lang="en-US" sz="1900" dirty="0"/>
          </a:p>
        </p:txBody>
      </p:sp>
      <p:sp>
        <p:nvSpPr>
          <p:cNvPr id="14" name="Text 11"/>
          <p:cNvSpPr/>
          <p:nvPr/>
        </p:nvSpPr>
        <p:spPr>
          <a:xfrm>
            <a:off x="7691080" y="3479244"/>
            <a:ext cx="6025396" cy="593169"/>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Transfers funded by a U.S.-issued debit card are </a:t>
            </a:r>
            <a:r>
              <a:rPr lang="en-US" sz="1550" b="1" dirty="0">
                <a:solidFill>
                  <a:srgbClr val="272525"/>
                </a:solidFill>
                <a:latin typeface="Inter" pitchFamily="34" charset="0"/>
                <a:ea typeface="Inter" pitchFamily="34" charset="-122"/>
                <a:cs typeface="Inter" pitchFamily="34" charset="-120"/>
              </a:rPr>
              <a:t>not subject to the tax</a:t>
            </a:r>
            <a:r>
              <a:rPr lang="en-US" sz="1550" dirty="0">
                <a:solidFill>
                  <a:srgbClr val="272525"/>
                </a:solidFill>
                <a:latin typeface="Inter" pitchFamily="34" charset="0"/>
                <a:ea typeface="Inter" pitchFamily="34" charset="-122"/>
                <a:cs typeface="Inter" pitchFamily="34" charset="-120"/>
              </a:rPr>
              <a:t>.</a:t>
            </a:r>
            <a:endParaRPr lang="en-US" sz="1550" dirty="0"/>
          </a:p>
        </p:txBody>
      </p:sp>
      <p:sp>
        <p:nvSpPr>
          <p:cNvPr id="15" name="Shape 12"/>
          <p:cNvSpPr/>
          <p:nvPr/>
        </p:nvSpPr>
        <p:spPr>
          <a:xfrm>
            <a:off x="693063" y="4466153"/>
            <a:ext cx="6535698" cy="1447919"/>
          </a:xfrm>
          <a:prstGeom prst="roundRect">
            <a:avLst>
              <a:gd name="adj" fmla="val 7578"/>
            </a:avLst>
          </a:prstGeom>
          <a:solidFill>
            <a:srgbClr val="FFFFFF"/>
          </a:solidFill>
          <a:ln w="22860">
            <a:solidFill>
              <a:srgbClr val="C0C1D7"/>
            </a:solidFill>
            <a:prstDash val="solid"/>
          </a:ln>
        </p:spPr>
        <p:txBody>
          <a:bodyPr/>
          <a:lstStyle/>
          <a:p>
            <a:endParaRPr lang="en-US"/>
          </a:p>
        </p:txBody>
      </p:sp>
      <p:sp>
        <p:nvSpPr>
          <p:cNvPr id="16" name="Shape 13"/>
          <p:cNvSpPr/>
          <p:nvPr/>
        </p:nvSpPr>
        <p:spPr>
          <a:xfrm>
            <a:off x="670203" y="4466153"/>
            <a:ext cx="91440" cy="1447919"/>
          </a:xfrm>
          <a:prstGeom prst="roundRect">
            <a:avLst>
              <a:gd name="adj" fmla="val 90963"/>
            </a:avLst>
          </a:prstGeom>
          <a:solidFill>
            <a:srgbClr val="4950BC"/>
          </a:solidFill>
          <a:ln/>
        </p:spPr>
        <p:txBody>
          <a:bodyPr/>
          <a:lstStyle/>
          <a:p>
            <a:endParaRPr lang="en-US"/>
          </a:p>
        </p:txBody>
      </p:sp>
      <p:sp>
        <p:nvSpPr>
          <p:cNvPr id="17" name="Text 14"/>
          <p:cNvSpPr/>
          <p:nvPr/>
        </p:nvSpPr>
        <p:spPr>
          <a:xfrm>
            <a:off x="982504" y="4687014"/>
            <a:ext cx="2991564" cy="30932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U.S.-Issued Credit Cards</a:t>
            </a:r>
            <a:endParaRPr lang="en-US" sz="1900" dirty="0"/>
          </a:p>
        </p:txBody>
      </p:sp>
      <p:sp>
        <p:nvSpPr>
          <p:cNvPr id="18" name="Text 15"/>
          <p:cNvSpPr/>
          <p:nvPr/>
        </p:nvSpPr>
        <p:spPr>
          <a:xfrm>
            <a:off x="982504" y="5100042"/>
            <a:ext cx="6025396" cy="593169"/>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Transfers funded by a U.S.-issued credit card are </a:t>
            </a:r>
            <a:r>
              <a:rPr lang="en-US" sz="1550" b="1" dirty="0">
                <a:solidFill>
                  <a:srgbClr val="272525"/>
                </a:solidFill>
                <a:latin typeface="Inter" pitchFamily="34" charset="0"/>
                <a:ea typeface="Inter" pitchFamily="34" charset="-122"/>
                <a:cs typeface="Inter" pitchFamily="34" charset="-120"/>
              </a:rPr>
              <a:t>excluded</a:t>
            </a:r>
            <a:r>
              <a:rPr lang="en-US" sz="1550" dirty="0">
                <a:solidFill>
                  <a:srgbClr val="272525"/>
                </a:solidFill>
                <a:latin typeface="Inter" pitchFamily="34" charset="0"/>
                <a:ea typeface="Inter" pitchFamily="34" charset="-122"/>
                <a:cs typeface="Inter" pitchFamily="34" charset="-120"/>
              </a:rPr>
              <a:t> from the excise tax.</a:t>
            </a:r>
            <a:endParaRPr lang="en-US" sz="1550" dirty="0"/>
          </a:p>
        </p:txBody>
      </p:sp>
      <p:sp>
        <p:nvSpPr>
          <p:cNvPr id="19" name="Shape 16"/>
          <p:cNvSpPr/>
          <p:nvPr/>
        </p:nvSpPr>
        <p:spPr>
          <a:xfrm>
            <a:off x="7401639" y="4466153"/>
            <a:ext cx="6535698" cy="1447919"/>
          </a:xfrm>
          <a:prstGeom prst="roundRect">
            <a:avLst>
              <a:gd name="adj" fmla="val 7578"/>
            </a:avLst>
          </a:prstGeom>
          <a:solidFill>
            <a:srgbClr val="FFFFFF"/>
          </a:solidFill>
          <a:ln w="22860">
            <a:solidFill>
              <a:srgbClr val="C0C1D7"/>
            </a:solidFill>
            <a:prstDash val="solid"/>
          </a:ln>
        </p:spPr>
        <p:txBody>
          <a:bodyPr/>
          <a:lstStyle/>
          <a:p>
            <a:endParaRPr lang="en-US"/>
          </a:p>
        </p:txBody>
      </p:sp>
      <p:sp>
        <p:nvSpPr>
          <p:cNvPr id="20" name="Shape 17"/>
          <p:cNvSpPr/>
          <p:nvPr/>
        </p:nvSpPr>
        <p:spPr>
          <a:xfrm>
            <a:off x="7378779" y="4466153"/>
            <a:ext cx="91440" cy="1447919"/>
          </a:xfrm>
          <a:prstGeom prst="roundRect">
            <a:avLst>
              <a:gd name="adj" fmla="val 90963"/>
            </a:avLst>
          </a:prstGeom>
          <a:solidFill>
            <a:srgbClr val="4950BC"/>
          </a:solidFill>
          <a:ln/>
        </p:spPr>
        <p:txBody>
          <a:bodyPr/>
          <a:lstStyle/>
          <a:p>
            <a:endParaRPr lang="en-US"/>
          </a:p>
        </p:txBody>
      </p:sp>
      <p:sp>
        <p:nvSpPr>
          <p:cNvPr id="21" name="Text 18"/>
          <p:cNvSpPr/>
          <p:nvPr/>
        </p:nvSpPr>
        <p:spPr>
          <a:xfrm>
            <a:off x="7691080" y="4687014"/>
            <a:ext cx="2475428" cy="30932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Bank Wire Transfers</a:t>
            </a:r>
            <a:endParaRPr lang="en-US" sz="1900" dirty="0"/>
          </a:p>
        </p:txBody>
      </p:sp>
      <p:sp>
        <p:nvSpPr>
          <p:cNvPr id="22" name="Text 19"/>
          <p:cNvSpPr/>
          <p:nvPr/>
        </p:nvSpPr>
        <p:spPr>
          <a:xfrm>
            <a:off x="7691080" y="5100042"/>
            <a:ext cx="6025396" cy="593169"/>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Wires from BSA-regulated accounts are </a:t>
            </a:r>
            <a:r>
              <a:rPr lang="en-US" sz="1550" b="1" dirty="0">
                <a:solidFill>
                  <a:srgbClr val="272525"/>
                </a:solidFill>
                <a:latin typeface="Inter" pitchFamily="34" charset="0"/>
                <a:ea typeface="Inter" pitchFamily="34" charset="-122"/>
                <a:cs typeface="Inter" pitchFamily="34" charset="-120"/>
              </a:rPr>
              <a:t>exempt</a:t>
            </a:r>
            <a:r>
              <a:rPr lang="en-US" sz="1550" dirty="0">
                <a:solidFill>
                  <a:srgbClr val="272525"/>
                </a:solidFill>
                <a:latin typeface="Inter" pitchFamily="34" charset="0"/>
                <a:ea typeface="Inter" pitchFamily="34" charset="-122"/>
                <a:cs typeface="Inter" pitchFamily="34" charset="-120"/>
              </a:rPr>
              <a:t> from the 1% tax.</a:t>
            </a:r>
            <a:endParaRPr lang="en-US" sz="1550" dirty="0"/>
          </a:p>
        </p:txBody>
      </p:sp>
      <p:sp>
        <p:nvSpPr>
          <p:cNvPr id="23" name="Shape 20"/>
          <p:cNvSpPr/>
          <p:nvPr/>
        </p:nvSpPr>
        <p:spPr>
          <a:xfrm>
            <a:off x="693063" y="6108502"/>
            <a:ext cx="13244274" cy="1069896"/>
          </a:xfrm>
          <a:prstGeom prst="roundRect">
            <a:avLst>
              <a:gd name="adj" fmla="val 7774"/>
            </a:avLst>
          </a:prstGeom>
          <a:solidFill>
            <a:srgbClr val="C7C9EA"/>
          </a:solidFill>
          <a:ln/>
        </p:spPr>
        <p:txBody>
          <a:bodyPr/>
          <a:lstStyle/>
          <a:p>
            <a:endParaRPr lang="en-US"/>
          </a:p>
        </p:txBody>
      </p:sp>
      <p:pic>
        <p:nvPicPr>
          <p:cNvPr id="24" name="Image 1" descr="preencoded.png"/>
          <p:cNvPicPr>
            <a:picLocks noChangeAspect="1"/>
          </p:cNvPicPr>
          <p:nvPr/>
        </p:nvPicPr>
        <p:blipFill>
          <a:blip r:embed="rId5"/>
          <a:stretch>
            <a:fillRect/>
          </a:stretch>
        </p:blipFill>
        <p:spPr>
          <a:xfrm>
            <a:off x="891064" y="6395918"/>
            <a:ext cx="247531" cy="198001"/>
          </a:xfrm>
          <a:prstGeom prst="rect">
            <a:avLst/>
          </a:prstGeom>
        </p:spPr>
      </p:pic>
      <p:sp>
        <p:nvSpPr>
          <p:cNvPr id="25" name="Text 21"/>
          <p:cNvSpPr/>
          <p:nvPr/>
        </p:nvSpPr>
        <p:spPr>
          <a:xfrm>
            <a:off x="1336596" y="6330791"/>
            <a:ext cx="12402741" cy="593169"/>
          </a:xfrm>
          <a:prstGeom prst="rect">
            <a:avLst/>
          </a:prstGeom>
          <a:noFill/>
          <a:ln/>
        </p:spPr>
        <p:txBody>
          <a:bodyPr wrap="square" lIns="0" tIns="0" rIns="0" bIns="0" rtlCol="0" anchor="t"/>
          <a:lstStyle/>
          <a:p>
            <a:pPr marL="0" indent="0" algn="l">
              <a:lnSpc>
                <a:spcPts val="2300"/>
              </a:lnSpc>
              <a:buNone/>
            </a:pPr>
            <a:r>
              <a:rPr lang="en-US" sz="1550" b="1" dirty="0">
                <a:solidFill>
                  <a:srgbClr val="000000"/>
                </a:solidFill>
                <a:latin typeface="Inter" pitchFamily="34" charset="0"/>
                <a:ea typeface="Inter" pitchFamily="34" charset="-122"/>
                <a:cs typeface="Inter" pitchFamily="34" charset="-120"/>
              </a:rPr>
              <a:t>Key Takeaway:</a:t>
            </a:r>
            <a:r>
              <a:rPr lang="en-US" sz="1550" dirty="0">
                <a:solidFill>
                  <a:srgbClr val="000000"/>
                </a:solidFill>
                <a:latin typeface="Inter" pitchFamily="34" charset="0"/>
                <a:ea typeface="Inter" pitchFamily="34" charset="-122"/>
                <a:cs typeface="Inter" pitchFamily="34" charset="-120"/>
              </a:rPr>
              <a:t> Senders who switch to bank account transfers or U.S.-issued cards avoid the tax entirely. Those who cannot open a U.S. bank account have no practical access to these exempt channels — reinforcing the two-tier impact.</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783788" y="1310283"/>
            <a:ext cx="1653183" cy="335756"/>
          </a:xfrm>
          <a:prstGeom prst="roundRect">
            <a:avLst>
              <a:gd name="adj" fmla="val 18945"/>
            </a:avLst>
          </a:prstGeom>
          <a:solidFill>
            <a:srgbClr val="DADBF1"/>
          </a:solidFill>
          <a:ln/>
        </p:spPr>
        <p:txBody>
          <a:bodyPr/>
          <a:lstStyle/>
          <a:p>
            <a:endParaRPr lang="en-US"/>
          </a:p>
        </p:txBody>
      </p:sp>
      <p:sp>
        <p:nvSpPr>
          <p:cNvPr id="3" name="Text 1"/>
          <p:cNvSpPr/>
          <p:nvPr/>
        </p:nvSpPr>
        <p:spPr>
          <a:xfrm>
            <a:off x="897374" y="1367076"/>
            <a:ext cx="1426012" cy="222171"/>
          </a:xfrm>
          <a:prstGeom prst="rect">
            <a:avLst/>
          </a:prstGeom>
          <a:noFill/>
          <a:ln/>
        </p:spPr>
        <p:txBody>
          <a:bodyPr wrap="none" lIns="0" tIns="0" rIns="0" bIns="0" rtlCol="0" anchor="t"/>
          <a:lstStyle/>
          <a:p>
            <a:pPr marL="0" indent="0" algn="l">
              <a:lnSpc>
                <a:spcPts val="1750"/>
              </a:lnSpc>
              <a:buNone/>
            </a:pPr>
            <a:r>
              <a:rPr lang="en-US" sz="1150" dirty="0">
                <a:solidFill>
                  <a:srgbClr val="272525"/>
                </a:solidFill>
                <a:latin typeface="Inter" pitchFamily="34" charset="0"/>
                <a:ea typeface="Inter" pitchFamily="34" charset="-122"/>
                <a:cs typeface="Inter" pitchFamily="34" charset="-120"/>
              </a:rPr>
              <a:t>IRS ENFORCEMENT</a:t>
            </a:r>
            <a:endParaRPr lang="en-US" sz="1150" dirty="0"/>
          </a:p>
        </p:txBody>
      </p:sp>
      <p:sp>
        <p:nvSpPr>
          <p:cNvPr id="4" name="Text 2"/>
          <p:cNvSpPr/>
          <p:nvPr/>
        </p:nvSpPr>
        <p:spPr>
          <a:xfrm>
            <a:off x="783788" y="1709142"/>
            <a:ext cx="9147572" cy="591503"/>
          </a:xfrm>
          <a:prstGeom prst="rect">
            <a:avLst/>
          </a:prstGeom>
          <a:noFill/>
          <a:ln/>
        </p:spPr>
        <p:txBody>
          <a:bodyPr wrap="none" lIns="0" tIns="0" rIns="0" bIns="0" rtlCol="0" anchor="t"/>
          <a:lstStyle/>
          <a:p>
            <a:pPr marL="0" indent="0" algn="l">
              <a:lnSpc>
                <a:spcPts val="4650"/>
              </a:lnSpc>
              <a:buNone/>
            </a:pPr>
            <a:r>
              <a:rPr lang="en-US" sz="3700" b="1" dirty="0">
                <a:solidFill>
                  <a:srgbClr val="000000"/>
                </a:solidFill>
                <a:latin typeface="Inter Bold" pitchFamily="34" charset="0"/>
                <a:ea typeface="Inter Bold" pitchFamily="34" charset="-122"/>
                <a:cs typeface="Inter Bold" pitchFamily="34" charset="-120"/>
              </a:rPr>
              <a:t>Anti-Avoidance Rules and IRS Authority</a:t>
            </a:r>
            <a:endParaRPr lang="en-US" sz="3700" dirty="0"/>
          </a:p>
        </p:txBody>
      </p:sp>
      <p:sp>
        <p:nvSpPr>
          <p:cNvPr id="5" name="Text 3"/>
          <p:cNvSpPr/>
          <p:nvPr/>
        </p:nvSpPr>
        <p:spPr>
          <a:xfrm>
            <a:off x="783788" y="2537579"/>
            <a:ext cx="13062704" cy="277773"/>
          </a:xfrm>
          <a:prstGeom prst="rect">
            <a:avLst/>
          </a:prstGeom>
          <a:noFill/>
          <a:ln/>
        </p:spPr>
        <p:txBody>
          <a:bodyPr wrap="none" lIns="0" tIns="0" rIns="0" bIns="0" rtlCol="0" anchor="t"/>
          <a:lstStyle/>
          <a:p>
            <a:pPr marL="0" indent="0" algn="l">
              <a:lnSpc>
                <a:spcPts val="2150"/>
              </a:lnSpc>
              <a:buNone/>
            </a:pPr>
            <a:r>
              <a:rPr lang="en-US" sz="1450" dirty="0">
                <a:solidFill>
                  <a:srgbClr val="272525"/>
                </a:solidFill>
                <a:latin typeface="Inter" pitchFamily="34" charset="0"/>
                <a:ea typeface="Inter" pitchFamily="34" charset="-122"/>
                <a:cs typeface="Inter" pitchFamily="34" charset="-120"/>
              </a:rPr>
              <a:t>Congress built </a:t>
            </a:r>
            <a:r>
              <a:rPr lang="en-US" sz="1450" b="1" dirty="0">
                <a:solidFill>
                  <a:srgbClr val="272525"/>
                </a:solidFill>
                <a:latin typeface="Inter" pitchFamily="34" charset="0"/>
                <a:ea typeface="Inter" pitchFamily="34" charset="-122"/>
                <a:cs typeface="Inter" pitchFamily="34" charset="-120"/>
              </a:rPr>
              <a:t>anti-avoidance provisions</a:t>
            </a:r>
            <a:r>
              <a:rPr lang="en-US" sz="1450" dirty="0">
                <a:solidFill>
                  <a:srgbClr val="272525"/>
                </a:solidFill>
                <a:latin typeface="Inter" pitchFamily="34" charset="0"/>
                <a:ea typeface="Inter" pitchFamily="34" charset="-122"/>
                <a:cs typeface="Inter" pitchFamily="34" charset="-120"/>
              </a:rPr>
              <a:t> into Section 4475 to prevent indirect arrangements designed to sidestep the tax.</a:t>
            </a:r>
            <a:endParaRPr lang="en-US" sz="1450" dirty="0"/>
          </a:p>
        </p:txBody>
      </p:sp>
      <p:sp>
        <p:nvSpPr>
          <p:cNvPr id="6" name="Shape 4"/>
          <p:cNvSpPr/>
          <p:nvPr/>
        </p:nvSpPr>
        <p:spPr>
          <a:xfrm>
            <a:off x="783788" y="2992993"/>
            <a:ext cx="425887" cy="425887"/>
          </a:xfrm>
          <a:prstGeom prst="roundRect">
            <a:avLst>
              <a:gd name="adj" fmla="val 18670"/>
            </a:avLst>
          </a:prstGeom>
          <a:solidFill>
            <a:srgbClr val="DADBF1"/>
          </a:solidFill>
          <a:ln w="7620">
            <a:solidFill>
              <a:srgbClr val="C0C1D7"/>
            </a:solidFill>
            <a:prstDash val="solid"/>
          </a:ln>
        </p:spPr>
        <p:txBody>
          <a:bodyPr/>
          <a:lstStyle/>
          <a:p>
            <a:endParaRPr lang="en-US"/>
          </a:p>
        </p:txBody>
      </p:sp>
      <p:sp>
        <p:nvSpPr>
          <p:cNvPr id="7" name="Text 5"/>
          <p:cNvSpPr/>
          <p:nvPr/>
        </p:nvSpPr>
        <p:spPr>
          <a:xfrm>
            <a:off x="1367671" y="3058001"/>
            <a:ext cx="2366367" cy="295870"/>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Anti-Conduit Rules</a:t>
            </a:r>
            <a:endParaRPr lang="en-US" sz="1850" dirty="0"/>
          </a:p>
        </p:txBody>
      </p:sp>
      <p:sp>
        <p:nvSpPr>
          <p:cNvPr id="8" name="Text 6"/>
          <p:cNvSpPr/>
          <p:nvPr/>
        </p:nvSpPr>
        <p:spPr>
          <a:xfrm>
            <a:off x="1367671" y="3448645"/>
            <a:ext cx="3638669" cy="1111091"/>
          </a:xfrm>
          <a:prstGeom prst="rect">
            <a:avLst/>
          </a:prstGeom>
          <a:noFill/>
          <a:ln/>
        </p:spPr>
        <p:txBody>
          <a:bodyPr wrap="square" lIns="0" tIns="0" rIns="0" bIns="0" rtlCol="0" anchor="t"/>
          <a:lstStyle/>
          <a:p>
            <a:pPr marL="0" indent="0" algn="l">
              <a:lnSpc>
                <a:spcPts val="2150"/>
              </a:lnSpc>
              <a:buNone/>
            </a:pPr>
            <a:r>
              <a:rPr lang="en-US" sz="1450" dirty="0">
                <a:solidFill>
                  <a:srgbClr val="272525"/>
                </a:solidFill>
                <a:latin typeface="Inter" pitchFamily="34" charset="0"/>
                <a:ea typeface="Inter" pitchFamily="34" charset="-122"/>
                <a:cs typeface="Inter" pitchFamily="34" charset="-120"/>
              </a:rPr>
              <a:t>Prevent use of intermediary entities to avoid the tax. Routing funds through a domestic intermediary may trigger full excise tax liability.</a:t>
            </a:r>
            <a:endParaRPr lang="en-US" sz="1450" dirty="0"/>
          </a:p>
        </p:txBody>
      </p:sp>
      <p:sp>
        <p:nvSpPr>
          <p:cNvPr id="9" name="Shape 7"/>
          <p:cNvSpPr/>
          <p:nvPr/>
        </p:nvSpPr>
        <p:spPr>
          <a:xfrm>
            <a:off x="5203746" y="2992993"/>
            <a:ext cx="425887" cy="425887"/>
          </a:xfrm>
          <a:prstGeom prst="roundRect">
            <a:avLst>
              <a:gd name="adj" fmla="val 18670"/>
            </a:avLst>
          </a:prstGeom>
          <a:solidFill>
            <a:srgbClr val="DADBF1"/>
          </a:solidFill>
          <a:ln w="7620">
            <a:solidFill>
              <a:srgbClr val="C0C1D7"/>
            </a:solidFill>
            <a:prstDash val="solid"/>
          </a:ln>
        </p:spPr>
        <p:txBody>
          <a:bodyPr/>
          <a:lstStyle/>
          <a:p>
            <a:endParaRPr lang="en-US"/>
          </a:p>
        </p:txBody>
      </p:sp>
      <p:sp>
        <p:nvSpPr>
          <p:cNvPr id="10" name="Text 8"/>
          <p:cNvSpPr/>
          <p:nvPr/>
        </p:nvSpPr>
        <p:spPr>
          <a:xfrm>
            <a:off x="5787628" y="3058001"/>
            <a:ext cx="3344942" cy="295870"/>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Recharacterization Authority</a:t>
            </a:r>
            <a:endParaRPr lang="en-US" sz="1850" dirty="0"/>
          </a:p>
        </p:txBody>
      </p:sp>
      <p:sp>
        <p:nvSpPr>
          <p:cNvPr id="11" name="Text 9"/>
          <p:cNvSpPr/>
          <p:nvPr/>
        </p:nvSpPr>
        <p:spPr>
          <a:xfrm>
            <a:off x="5787628" y="3448645"/>
            <a:ext cx="3638788" cy="1111091"/>
          </a:xfrm>
          <a:prstGeom prst="rect">
            <a:avLst/>
          </a:prstGeom>
          <a:noFill/>
          <a:ln/>
        </p:spPr>
        <p:txBody>
          <a:bodyPr wrap="square" lIns="0" tIns="0" rIns="0" bIns="0" rtlCol="0" anchor="t"/>
          <a:lstStyle/>
          <a:p>
            <a:pPr marL="0" indent="0" algn="l">
              <a:lnSpc>
                <a:spcPts val="2150"/>
              </a:lnSpc>
              <a:buNone/>
            </a:pPr>
            <a:r>
              <a:rPr lang="en-US" sz="1450" dirty="0">
                <a:solidFill>
                  <a:srgbClr val="272525"/>
                </a:solidFill>
                <a:latin typeface="Inter" pitchFamily="34" charset="0"/>
                <a:ea typeface="Inter" pitchFamily="34" charset="-122"/>
                <a:cs typeface="Inter" pitchFamily="34" charset="-120"/>
              </a:rPr>
              <a:t>Multi-party transactions can be recharacterized as direct transfers, eliminating any tax benefit from complex structuring.</a:t>
            </a:r>
            <a:endParaRPr lang="en-US" sz="1450" dirty="0"/>
          </a:p>
        </p:txBody>
      </p:sp>
      <p:sp>
        <p:nvSpPr>
          <p:cNvPr id="12" name="Shape 10"/>
          <p:cNvSpPr/>
          <p:nvPr/>
        </p:nvSpPr>
        <p:spPr>
          <a:xfrm>
            <a:off x="9623822" y="2992993"/>
            <a:ext cx="425887" cy="425887"/>
          </a:xfrm>
          <a:prstGeom prst="roundRect">
            <a:avLst>
              <a:gd name="adj" fmla="val 18670"/>
            </a:avLst>
          </a:prstGeom>
          <a:solidFill>
            <a:srgbClr val="DADBF1"/>
          </a:solidFill>
          <a:ln w="7620">
            <a:solidFill>
              <a:srgbClr val="C0C1D7"/>
            </a:solidFill>
            <a:prstDash val="solid"/>
          </a:ln>
        </p:spPr>
        <p:txBody>
          <a:bodyPr/>
          <a:lstStyle/>
          <a:p>
            <a:endParaRPr lang="en-US"/>
          </a:p>
        </p:txBody>
      </p:sp>
      <p:sp>
        <p:nvSpPr>
          <p:cNvPr id="13" name="Text 11"/>
          <p:cNvSpPr/>
          <p:nvPr/>
        </p:nvSpPr>
        <p:spPr>
          <a:xfrm>
            <a:off x="10207704" y="3058001"/>
            <a:ext cx="3579138" cy="295870"/>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Broad IRS Look-Through Power</a:t>
            </a:r>
            <a:endParaRPr lang="en-US" sz="1850" dirty="0"/>
          </a:p>
        </p:txBody>
      </p:sp>
      <p:sp>
        <p:nvSpPr>
          <p:cNvPr id="14" name="Text 12"/>
          <p:cNvSpPr/>
          <p:nvPr/>
        </p:nvSpPr>
        <p:spPr>
          <a:xfrm>
            <a:off x="10207704" y="3448645"/>
            <a:ext cx="3638788" cy="1111091"/>
          </a:xfrm>
          <a:prstGeom prst="rect">
            <a:avLst/>
          </a:prstGeom>
          <a:noFill/>
          <a:ln/>
        </p:spPr>
        <p:txBody>
          <a:bodyPr wrap="square" lIns="0" tIns="0" rIns="0" bIns="0" rtlCol="0" anchor="t"/>
          <a:lstStyle/>
          <a:p>
            <a:pPr marL="0" indent="0" algn="l">
              <a:lnSpc>
                <a:spcPts val="2150"/>
              </a:lnSpc>
              <a:buNone/>
            </a:pPr>
            <a:r>
              <a:rPr lang="en-US" sz="1450" dirty="0">
                <a:solidFill>
                  <a:srgbClr val="272525"/>
                </a:solidFill>
                <a:latin typeface="Inter" pitchFamily="34" charset="0"/>
                <a:ea typeface="Inter" pitchFamily="34" charset="-122"/>
                <a:cs typeface="Inter" pitchFamily="34" charset="-120"/>
              </a:rPr>
              <a:t>The IRS can look through arrangements designed to avoid the tax </a:t>
            </a:r>
            <a:r>
              <a:rPr lang="en-US" sz="1450" b="1" dirty="0">
                <a:solidFill>
                  <a:srgbClr val="272525"/>
                </a:solidFill>
                <a:latin typeface="Inter" pitchFamily="34" charset="0"/>
                <a:ea typeface="Inter" pitchFamily="34" charset="-122"/>
                <a:cs typeface="Inter" pitchFamily="34" charset="-120"/>
              </a:rPr>
              <a:t>regardless of legal form</a:t>
            </a:r>
            <a:r>
              <a:rPr lang="en-US" sz="1450" dirty="0">
                <a:solidFill>
                  <a:srgbClr val="272525"/>
                </a:solidFill>
                <a:latin typeface="Inter" pitchFamily="34" charset="0"/>
                <a:ea typeface="Inter" pitchFamily="34" charset="-122"/>
                <a:cs typeface="Inter" pitchFamily="34" charset="-120"/>
              </a:rPr>
              <a:t> — substance over form applies.</a:t>
            </a:r>
            <a:endParaRPr lang="en-US" sz="1450" dirty="0"/>
          </a:p>
        </p:txBody>
      </p:sp>
      <p:sp>
        <p:nvSpPr>
          <p:cNvPr id="15" name="Text 13"/>
          <p:cNvSpPr/>
          <p:nvPr/>
        </p:nvSpPr>
        <p:spPr>
          <a:xfrm>
            <a:off x="783788" y="4796671"/>
            <a:ext cx="5208508" cy="295870"/>
          </a:xfrm>
          <a:prstGeom prst="rect">
            <a:avLst/>
          </a:prstGeom>
          <a:noFill/>
          <a:ln/>
        </p:spPr>
        <p:txBody>
          <a:bodyPr wrap="none" lIns="0" tIns="0" rIns="0" bIns="0" rtlCol="0" anchor="t"/>
          <a:lstStyle/>
          <a:p>
            <a:pPr marL="0" indent="0" algn="l">
              <a:lnSpc>
                <a:spcPts val="2300"/>
              </a:lnSpc>
              <a:buNone/>
            </a:pPr>
            <a:r>
              <a:rPr lang="en-US" sz="1850" b="1" dirty="0">
                <a:solidFill>
                  <a:srgbClr val="000000"/>
                </a:solidFill>
                <a:latin typeface="Inter Bold" pitchFamily="34" charset="0"/>
                <a:ea typeface="Inter Bold" pitchFamily="34" charset="-122"/>
                <a:cs typeface="Inter Bold" pitchFamily="34" charset="-120"/>
              </a:rPr>
              <a:t>Arrangements That May Trigger Full Liability:</a:t>
            </a:r>
            <a:endParaRPr lang="en-US" sz="1850" dirty="0"/>
          </a:p>
        </p:txBody>
      </p:sp>
      <p:pic>
        <p:nvPicPr>
          <p:cNvPr id="16" name="Image 0" descr="preencoded.png"/>
          <p:cNvPicPr>
            <a:picLocks noChangeAspect="1"/>
          </p:cNvPicPr>
          <p:nvPr/>
        </p:nvPicPr>
        <p:blipFill>
          <a:blip r:embed="rId3"/>
          <a:stretch>
            <a:fillRect/>
          </a:stretch>
        </p:blipFill>
        <p:spPr>
          <a:xfrm>
            <a:off x="783788" y="5329476"/>
            <a:ext cx="4354235" cy="757238"/>
          </a:xfrm>
          <a:prstGeom prst="rect">
            <a:avLst/>
          </a:prstGeom>
        </p:spPr>
      </p:pic>
      <p:sp>
        <p:nvSpPr>
          <p:cNvPr id="17" name="Text 14"/>
          <p:cNvSpPr/>
          <p:nvPr/>
        </p:nvSpPr>
        <p:spPr>
          <a:xfrm>
            <a:off x="973098" y="6244709"/>
            <a:ext cx="3586639" cy="295870"/>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Domestic Intermediary Routing</a:t>
            </a:r>
            <a:endParaRPr lang="en-US" sz="1850" dirty="0"/>
          </a:p>
        </p:txBody>
      </p:sp>
      <p:pic>
        <p:nvPicPr>
          <p:cNvPr id="18" name="Image 1" descr="preencoded.png"/>
          <p:cNvPicPr>
            <a:picLocks noChangeAspect="1"/>
          </p:cNvPicPr>
          <p:nvPr/>
        </p:nvPicPr>
        <p:blipFill>
          <a:blip r:embed="rId3"/>
          <a:stretch>
            <a:fillRect/>
          </a:stretch>
        </p:blipFill>
        <p:spPr>
          <a:xfrm>
            <a:off x="5138023" y="5329476"/>
            <a:ext cx="4354235" cy="757238"/>
          </a:xfrm>
          <a:prstGeom prst="rect">
            <a:avLst/>
          </a:prstGeom>
        </p:spPr>
      </p:pic>
      <p:sp>
        <p:nvSpPr>
          <p:cNvPr id="19" name="Text 15"/>
          <p:cNvSpPr/>
          <p:nvPr/>
        </p:nvSpPr>
        <p:spPr>
          <a:xfrm>
            <a:off x="5327332" y="6244709"/>
            <a:ext cx="3039547" cy="295870"/>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Multiple Smaller Transfers</a:t>
            </a:r>
            <a:endParaRPr lang="en-US" sz="1850" dirty="0"/>
          </a:p>
        </p:txBody>
      </p:sp>
      <p:pic>
        <p:nvPicPr>
          <p:cNvPr id="20" name="Image 2" descr="preencoded.png"/>
          <p:cNvPicPr>
            <a:picLocks noChangeAspect="1"/>
          </p:cNvPicPr>
          <p:nvPr/>
        </p:nvPicPr>
        <p:blipFill>
          <a:blip r:embed="rId3"/>
          <a:stretch>
            <a:fillRect/>
          </a:stretch>
        </p:blipFill>
        <p:spPr>
          <a:xfrm>
            <a:off x="9492258" y="5329476"/>
            <a:ext cx="4354235" cy="757238"/>
          </a:xfrm>
          <a:prstGeom prst="rect">
            <a:avLst/>
          </a:prstGeom>
        </p:spPr>
      </p:pic>
      <p:sp>
        <p:nvSpPr>
          <p:cNvPr id="21" name="Text 16"/>
          <p:cNvSpPr/>
          <p:nvPr/>
        </p:nvSpPr>
        <p:spPr>
          <a:xfrm>
            <a:off x="9681567" y="6244709"/>
            <a:ext cx="3516749" cy="295870"/>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Third-Party Conduit Payments</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1450062" y="834628"/>
            <a:ext cx="1106805" cy="292179"/>
          </a:xfrm>
          <a:prstGeom prst="roundRect">
            <a:avLst>
              <a:gd name="adj" fmla="val 19550"/>
            </a:avLst>
          </a:prstGeom>
          <a:solidFill>
            <a:srgbClr val="DADBF1"/>
          </a:solidFill>
          <a:ln/>
        </p:spPr>
        <p:txBody>
          <a:bodyPr/>
          <a:lstStyle/>
          <a:p>
            <a:endParaRPr lang="en-US"/>
          </a:p>
        </p:txBody>
      </p:sp>
      <p:sp>
        <p:nvSpPr>
          <p:cNvPr id="3" name="Text 1"/>
          <p:cNvSpPr/>
          <p:nvPr/>
        </p:nvSpPr>
        <p:spPr>
          <a:xfrm>
            <a:off x="1551980" y="885587"/>
            <a:ext cx="902970" cy="190262"/>
          </a:xfrm>
          <a:prstGeom prst="rect">
            <a:avLst/>
          </a:prstGeom>
          <a:noFill/>
          <a:ln/>
        </p:spPr>
        <p:txBody>
          <a:bodyPr wrap="none" lIns="0" tIns="0" rIns="0" bIns="0" rtlCol="0" anchor="t"/>
          <a:lstStyle/>
          <a:p>
            <a:pPr marL="0" indent="0" algn="l">
              <a:lnSpc>
                <a:spcPts val="1450"/>
              </a:lnSpc>
              <a:buNone/>
            </a:pPr>
            <a:r>
              <a:rPr lang="en-US" sz="1050" dirty="0">
                <a:solidFill>
                  <a:srgbClr val="272525"/>
                </a:solidFill>
                <a:latin typeface="Inter" pitchFamily="34" charset="0"/>
                <a:ea typeface="Inter" pitchFamily="34" charset="-122"/>
                <a:cs typeface="Inter" pitchFamily="34" charset="-120"/>
              </a:rPr>
              <a:t>COMPLIANCE</a:t>
            </a:r>
            <a:endParaRPr lang="en-US" sz="1050" dirty="0"/>
          </a:p>
        </p:txBody>
      </p:sp>
      <p:sp>
        <p:nvSpPr>
          <p:cNvPr id="4" name="Text 2"/>
          <p:cNvSpPr/>
          <p:nvPr/>
        </p:nvSpPr>
        <p:spPr>
          <a:xfrm>
            <a:off x="1450062" y="1177766"/>
            <a:ext cx="7025521" cy="531257"/>
          </a:xfrm>
          <a:prstGeom prst="rect">
            <a:avLst/>
          </a:prstGeom>
          <a:noFill/>
          <a:ln/>
        </p:spPr>
        <p:txBody>
          <a:bodyPr wrap="none" lIns="0" tIns="0" rIns="0" bIns="0" rtlCol="0" anchor="t"/>
          <a:lstStyle/>
          <a:p>
            <a:pPr marL="0" indent="0" algn="l">
              <a:lnSpc>
                <a:spcPts val="4150"/>
              </a:lnSpc>
              <a:buNone/>
            </a:pPr>
            <a:r>
              <a:rPr lang="en-US" sz="3300" b="1" dirty="0">
                <a:solidFill>
                  <a:srgbClr val="000000"/>
                </a:solidFill>
                <a:latin typeface="Inter Bold" pitchFamily="34" charset="0"/>
                <a:ea typeface="Inter Bold" pitchFamily="34" charset="-122"/>
                <a:cs typeface="Inter Bold" pitchFamily="34" charset="-120"/>
              </a:rPr>
              <a:t>Who Collects and Remits the Tax?</a:t>
            </a:r>
            <a:endParaRPr lang="en-US" sz="3300" dirty="0"/>
          </a:p>
        </p:txBody>
      </p:sp>
      <p:sp>
        <p:nvSpPr>
          <p:cNvPr id="5" name="Text 3"/>
          <p:cNvSpPr/>
          <p:nvPr/>
        </p:nvSpPr>
        <p:spPr>
          <a:xfrm>
            <a:off x="1450062" y="1900118"/>
            <a:ext cx="11730157" cy="475774"/>
          </a:xfrm>
          <a:prstGeom prst="rect">
            <a:avLst/>
          </a:prstGeom>
          <a:noFill/>
          <a:ln/>
        </p:spPr>
        <p:txBody>
          <a:bodyPr wrap="square" lIns="0" tIns="0" rIns="0" bIns="0" rtlCol="0" anchor="t"/>
          <a:lstStyle/>
          <a:p>
            <a:pPr marL="0" indent="0" algn="l">
              <a:lnSpc>
                <a:spcPts val="1850"/>
              </a:lnSpc>
              <a:buNone/>
            </a:pPr>
            <a:r>
              <a:rPr lang="en-US" sz="1300" b="1" dirty="0">
                <a:solidFill>
                  <a:srgbClr val="272525"/>
                </a:solidFill>
                <a:latin typeface="Inter" pitchFamily="34" charset="0"/>
                <a:ea typeface="Inter" pitchFamily="34" charset="-122"/>
                <a:cs typeface="Inter" pitchFamily="34" charset="-120"/>
              </a:rPr>
              <a:t>Remittance transfer providers</a:t>
            </a:r>
            <a:r>
              <a:rPr lang="en-US" sz="1300" dirty="0">
                <a:solidFill>
                  <a:srgbClr val="272525"/>
                </a:solidFill>
                <a:latin typeface="Inter" pitchFamily="34" charset="0"/>
                <a:ea typeface="Inter" pitchFamily="34" charset="-122"/>
                <a:cs typeface="Inter" pitchFamily="34" charset="-120"/>
              </a:rPr>
              <a:t> bear the primary compliance burden under IRC Section 4475. A four-step process governs collection and remittance.</a:t>
            </a:r>
            <a:endParaRPr lang="en-US" sz="1300" dirty="0"/>
          </a:p>
        </p:txBody>
      </p:sp>
      <p:sp>
        <p:nvSpPr>
          <p:cNvPr id="6" name="Shape 4"/>
          <p:cNvSpPr/>
          <p:nvPr/>
        </p:nvSpPr>
        <p:spPr>
          <a:xfrm>
            <a:off x="1704975" y="2944058"/>
            <a:ext cx="5546288" cy="169902"/>
          </a:xfrm>
          <a:prstGeom prst="roundRect">
            <a:avLst>
              <a:gd name="adj" fmla="val 42025"/>
            </a:avLst>
          </a:prstGeom>
          <a:solidFill>
            <a:srgbClr val="DADBF1"/>
          </a:solidFill>
          <a:ln w="7620">
            <a:solidFill>
              <a:srgbClr val="C0C1D7"/>
            </a:solidFill>
            <a:prstDash val="solid"/>
          </a:ln>
        </p:spPr>
        <p:txBody>
          <a:bodyPr/>
          <a:lstStyle/>
          <a:p>
            <a:endParaRPr lang="en-US"/>
          </a:p>
        </p:txBody>
      </p:sp>
      <p:sp>
        <p:nvSpPr>
          <p:cNvPr id="7" name="Shape 5"/>
          <p:cNvSpPr/>
          <p:nvPr/>
        </p:nvSpPr>
        <p:spPr>
          <a:xfrm>
            <a:off x="1450062" y="2773978"/>
            <a:ext cx="509945" cy="509945"/>
          </a:xfrm>
          <a:prstGeom prst="roundRect">
            <a:avLst>
              <a:gd name="adj" fmla="val 89657"/>
            </a:avLst>
          </a:prstGeom>
          <a:solidFill>
            <a:srgbClr val="DADBF1"/>
          </a:solidFill>
          <a:ln w="7620">
            <a:solidFill>
              <a:srgbClr val="C0C1D7"/>
            </a:solidFill>
            <a:prstDash val="solid"/>
          </a:ln>
        </p:spPr>
        <p:txBody>
          <a:bodyPr/>
          <a:lstStyle/>
          <a:p>
            <a:endParaRPr lang="en-US"/>
          </a:p>
        </p:txBody>
      </p:sp>
      <p:pic>
        <p:nvPicPr>
          <p:cNvPr id="8"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7578" y="2901494"/>
            <a:ext cx="254913" cy="254913"/>
          </a:xfrm>
          <a:prstGeom prst="rect">
            <a:avLst/>
          </a:prstGeom>
        </p:spPr>
      </p:pic>
      <p:sp>
        <p:nvSpPr>
          <p:cNvPr id="9" name="Text 6"/>
          <p:cNvSpPr/>
          <p:nvPr/>
        </p:nvSpPr>
        <p:spPr>
          <a:xfrm>
            <a:off x="1619964" y="3411379"/>
            <a:ext cx="3693676" cy="265628"/>
          </a:xfrm>
          <a:prstGeom prst="rect">
            <a:avLst/>
          </a:prstGeom>
          <a:noFill/>
          <a:ln/>
        </p:spPr>
        <p:txBody>
          <a:bodyPr wrap="none" lIns="0" tIns="0" rIns="0" bIns="0" rtlCol="0" anchor="t"/>
          <a:lstStyle/>
          <a:p>
            <a:pPr marL="0" indent="0" algn="l">
              <a:lnSpc>
                <a:spcPts val="2050"/>
              </a:lnSpc>
              <a:buNone/>
            </a:pPr>
            <a:r>
              <a:rPr lang="en-US" sz="1650" b="1" dirty="0">
                <a:solidFill>
                  <a:srgbClr val="272525"/>
                </a:solidFill>
                <a:latin typeface="Inter Bold" pitchFamily="34" charset="0"/>
                <a:ea typeface="Inter Bold" pitchFamily="34" charset="-122"/>
                <a:cs typeface="Inter Bold" pitchFamily="34" charset="-120"/>
              </a:rPr>
              <a:t>Step 1 — Collect at Point of Transfer</a:t>
            </a:r>
            <a:endParaRPr lang="en-US" sz="1650" dirty="0"/>
          </a:p>
        </p:txBody>
      </p:sp>
      <p:sp>
        <p:nvSpPr>
          <p:cNvPr id="10" name="Text 7"/>
          <p:cNvSpPr/>
          <p:nvPr/>
        </p:nvSpPr>
        <p:spPr>
          <a:xfrm>
            <a:off x="1619964" y="3753445"/>
            <a:ext cx="5461516" cy="475774"/>
          </a:xfrm>
          <a:prstGeom prst="rect">
            <a:avLst/>
          </a:prstGeom>
          <a:noFill/>
          <a:ln/>
        </p:spPr>
        <p:txBody>
          <a:bodyPr wrap="square" lIns="0" tIns="0" rIns="0" bIns="0" rtlCol="0" anchor="t"/>
          <a:lstStyle/>
          <a:p>
            <a:pPr marL="0" indent="0" algn="l">
              <a:lnSpc>
                <a:spcPts val="1850"/>
              </a:lnSpc>
              <a:buNone/>
            </a:pPr>
            <a:r>
              <a:rPr lang="en-US" sz="1300" dirty="0">
                <a:solidFill>
                  <a:srgbClr val="272525"/>
                </a:solidFill>
                <a:latin typeface="Inter" pitchFamily="34" charset="0"/>
                <a:ea typeface="Inter" pitchFamily="34" charset="-122"/>
                <a:cs typeface="Inter" pitchFamily="34" charset="-120"/>
              </a:rPr>
              <a:t>Providers collect the 1% tax from senders at the time of each qualifying transfer.</a:t>
            </a:r>
            <a:endParaRPr lang="en-US" sz="1300" dirty="0"/>
          </a:p>
        </p:txBody>
      </p:sp>
      <p:sp>
        <p:nvSpPr>
          <p:cNvPr id="11" name="Shape 8"/>
          <p:cNvSpPr/>
          <p:nvPr/>
        </p:nvSpPr>
        <p:spPr>
          <a:xfrm>
            <a:off x="7633692" y="2689146"/>
            <a:ext cx="5546408" cy="169902"/>
          </a:xfrm>
          <a:prstGeom prst="roundRect">
            <a:avLst>
              <a:gd name="adj" fmla="val 42025"/>
            </a:avLst>
          </a:prstGeom>
          <a:solidFill>
            <a:srgbClr val="DADBF1"/>
          </a:solidFill>
          <a:ln w="7620">
            <a:solidFill>
              <a:srgbClr val="C0C1D7"/>
            </a:solidFill>
            <a:prstDash val="solid"/>
          </a:ln>
        </p:spPr>
        <p:txBody>
          <a:bodyPr/>
          <a:lstStyle/>
          <a:p>
            <a:endParaRPr lang="en-US"/>
          </a:p>
        </p:txBody>
      </p:sp>
      <p:sp>
        <p:nvSpPr>
          <p:cNvPr id="12" name="Shape 9"/>
          <p:cNvSpPr/>
          <p:nvPr/>
        </p:nvSpPr>
        <p:spPr>
          <a:xfrm>
            <a:off x="7378779" y="2519065"/>
            <a:ext cx="509945" cy="509945"/>
          </a:xfrm>
          <a:prstGeom prst="roundRect">
            <a:avLst>
              <a:gd name="adj" fmla="val 89657"/>
            </a:avLst>
          </a:prstGeom>
          <a:solidFill>
            <a:srgbClr val="DADBF1"/>
          </a:solidFill>
          <a:ln w="7620">
            <a:solidFill>
              <a:srgbClr val="C0C1D7"/>
            </a:solidFill>
            <a:prstDash val="solid"/>
          </a:ln>
        </p:spPr>
        <p:txBody>
          <a:bodyPr/>
          <a:lstStyle/>
          <a:p>
            <a:endParaRPr lang="en-US"/>
          </a:p>
        </p:txBody>
      </p:sp>
      <p:pic>
        <p:nvPicPr>
          <p:cNvPr id="13"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6295" y="2646581"/>
            <a:ext cx="254913" cy="254913"/>
          </a:xfrm>
          <a:prstGeom prst="rect">
            <a:avLst/>
          </a:prstGeom>
        </p:spPr>
      </p:pic>
      <p:sp>
        <p:nvSpPr>
          <p:cNvPr id="14" name="Text 10"/>
          <p:cNvSpPr/>
          <p:nvPr/>
        </p:nvSpPr>
        <p:spPr>
          <a:xfrm>
            <a:off x="7548682" y="3156466"/>
            <a:ext cx="3310057" cy="265628"/>
          </a:xfrm>
          <a:prstGeom prst="rect">
            <a:avLst/>
          </a:prstGeom>
          <a:noFill/>
          <a:ln/>
        </p:spPr>
        <p:txBody>
          <a:bodyPr wrap="none" lIns="0" tIns="0" rIns="0" bIns="0" rtlCol="0" anchor="t"/>
          <a:lstStyle/>
          <a:p>
            <a:pPr marL="0" indent="0" algn="l">
              <a:lnSpc>
                <a:spcPts val="2050"/>
              </a:lnSpc>
              <a:buNone/>
            </a:pPr>
            <a:r>
              <a:rPr lang="en-US" sz="1650" b="1" dirty="0">
                <a:solidFill>
                  <a:srgbClr val="272525"/>
                </a:solidFill>
                <a:latin typeface="Inter Bold" pitchFamily="34" charset="0"/>
                <a:ea typeface="Inter Bold" pitchFamily="34" charset="-122"/>
                <a:cs typeface="Inter Bold" pitchFamily="34" charset="-120"/>
              </a:rPr>
              <a:t>Step 2 — Semimonthly Deposits</a:t>
            </a:r>
            <a:endParaRPr lang="en-US" sz="1650" dirty="0"/>
          </a:p>
        </p:txBody>
      </p:sp>
      <p:sp>
        <p:nvSpPr>
          <p:cNvPr id="15" name="Text 11"/>
          <p:cNvSpPr/>
          <p:nvPr/>
        </p:nvSpPr>
        <p:spPr>
          <a:xfrm>
            <a:off x="7548682" y="3498533"/>
            <a:ext cx="5461635" cy="475774"/>
          </a:xfrm>
          <a:prstGeom prst="rect">
            <a:avLst/>
          </a:prstGeom>
          <a:noFill/>
          <a:ln/>
        </p:spPr>
        <p:txBody>
          <a:bodyPr wrap="square" lIns="0" tIns="0" rIns="0" bIns="0" rtlCol="0" anchor="t"/>
          <a:lstStyle/>
          <a:p>
            <a:pPr marL="0" indent="0" algn="l">
              <a:lnSpc>
                <a:spcPts val="1850"/>
              </a:lnSpc>
              <a:buNone/>
            </a:pPr>
            <a:r>
              <a:rPr lang="en-US" sz="1300" dirty="0">
                <a:solidFill>
                  <a:srgbClr val="272525"/>
                </a:solidFill>
                <a:latin typeface="Inter" pitchFamily="34" charset="0"/>
                <a:ea typeface="Inter" pitchFamily="34" charset="-122"/>
                <a:cs typeface="Inter" pitchFamily="34" charset="-120"/>
              </a:rPr>
              <a:t>Deposit collected tax to the IRS via EFTPS or Direct Pay. First deposit due </a:t>
            </a:r>
            <a:r>
              <a:rPr lang="en-US" sz="1300" b="1" dirty="0">
                <a:solidFill>
                  <a:srgbClr val="272525"/>
                </a:solidFill>
                <a:latin typeface="Inter" pitchFamily="34" charset="0"/>
                <a:ea typeface="Inter" pitchFamily="34" charset="-122"/>
                <a:cs typeface="Inter" pitchFamily="34" charset="-120"/>
              </a:rPr>
              <a:t>January 29, 2026</a:t>
            </a:r>
            <a:r>
              <a:rPr lang="en-US" sz="1300" dirty="0">
                <a:solidFill>
                  <a:srgbClr val="272525"/>
                </a:solidFill>
                <a:latin typeface="Inter" pitchFamily="34" charset="0"/>
                <a:ea typeface="Inter" pitchFamily="34" charset="-122"/>
                <a:cs typeface="Inter" pitchFamily="34" charset="-120"/>
              </a:rPr>
              <a:t>.</a:t>
            </a:r>
            <a:endParaRPr lang="en-US" sz="1300" dirty="0"/>
          </a:p>
        </p:txBody>
      </p:sp>
      <p:sp>
        <p:nvSpPr>
          <p:cNvPr id="16" name="Shape 12"/>
          <p:cNvSpPr/>
          <p:nvPr/>
        </p:nvSpPr>
        <p:spPr>
          <a:xfrm>
            <a:off x="1704975" y="4951452"/>
            <a:ext cx="5546288" cy="169902"/>
          </a:xfrm>
          <a:prstGeom prst="roundRect">
            <a:avLst>
              <a:gd name="adj" fmla="val 42025"/>
            </a:avLst>
          </a:prstGeom>
          <a:solidFill>
            <a:srgbClr val="DADBF1"/>
          </a:solidFill>
          <a:ln w="7620">
            <a:solidFill>
              <a:srgbClr val="C0C1D7"/>
            </a:solidFill>
            <a:prstDash val="solid"/>
          </a:ln>
        </p:spPr>
        <p:txBody>
          <a:bodyPr/>
          <a:lstStyle/>
          <a:p>
            <a:endParaRPr lang="en-US"/>
          </a:p>
        </p:txBody>
      </p:sp>
      <p:sp>
        <p:nvSpPr>
          <p:cNvPr id="17" name="Shape 13"/>
          <p:cNvSpPr/>
          <p:nvPr/>
        </p:nvSpPr>
        <p:spPr>
          <a:xfrm>
            <a:off x="1450062" y="4781371"/>
            <a:ext cx="509945" cy="509945"/>
          </a:xfrm>
          <a:prstGeom prst="roundRect">
            <a:avLst>
              <a:gd name="adj" fmla="val 89657"/>
            </a:avLst>
          </a:prstGeom>
          <a:solidFill>
            <a:srgbClr val="DADBF1"/>
          </a:solidFill>
          <a:ln w="7620">
            <a:solidFill>
              <a:srgbClr val="C0C1D7"/>
            </a:solidFill>
            <a:prstDash val="solid"/>
          </a:ln>
        </p:spPr>
        <p:txBody>
          <a:bodyPr/>
          <a:lstStyle/>
          <a:p>
            <a:endParaRPr lang="en-US"/>
          </a:p>
        </p:txBody>
      </p:sp>
      <p:pic>
        <p:nvPicPr>
          <p:cNvPr id="18"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77578" y="4908887"/>
            <a:ext cx="254913" cy="254913"/>
          </a:xfrm>
          <a:prstGeom prst="rect">
            <a:avLst/>
          </a:prstGeom>
        </p:spPr>
      </p:pic>
      <p:sp>
        <p:nvSpPr>
          <p:cNvPr id="19" name="Text 14"/>
          <p:cNvSpPr/>
          <p:nvPr/>
        </p:nvSpPr>
        <p:spPr>
          <a:xfrm>
            <a:off x="1619964" y="5418773"/>
            <a:ext cx="2373868" cy="265628"/>
          </a:xfrm>
          <a:prstGeom prst="rect">
            <a:avLst/>
          </a:prstGeom>
          <a:noFill/>
          <a:ln/>
        </p:spPr>
        <p:txBody>
          <a:bodyPr wrap="none" lIns="0" tIns="0" rIns="0" bIns="0" rtlCol="0" anchor="t"/>
          <a:lstStyle/>
          <a:p>
            <a:pPr marL="0" indent="0" algn="l">
              <a:lnSpc>
                <a:spcPts val="2050"/>
              </a:lnSpc>
              <a:buNone/>
            </a:pPr>
            <a:r>
              <a:rPr lang="en-US" sz="1650" b="1" dirty="0">
                <a:solidFill>
                  <a:srgbClr val="272525"/>
                </a:solidFill>
                <a:latin typeface="Inter Bold" pitchFamily="34" charset="0"/>
                <a:ea typeface="Inter Bold" pitchFamily="34" charset="-122"/>
                <a:cs typeface="Inter Bold" pitchFamily="34" charset="-120"/>
              </a:rPr>
              <a:t>Step 3 — File Form 720</a:t>
            </a:r>
            <a:endParaRPr lang="en-US" sz="1650" dirty="0"/>
          </a:p>
        </p:txBody>
      </p:sp>
      <p:sp>
        <p:nvSpPr>
          <p:cNvPr id="20" name="Text 15"/>
          <p:cNvSpPr/>
          <p:nvPr/>
        </p:nvSpPr>
        <p:spPr>
          <a:xfrm>
            <a:off x="1619964" y="5760839"/>
            <a:ext cx="5461516" cy="475774"/>
          </a:xfrm>
          <a:prstGeom prst="rect">
            <a:avLst/>
          </a:prstGeom>
          <a:noFill/>
          <a:ln/>
        </p:spPr>
        <p:txBody>
          <a:bodyPr wrap="square" lIns="0" tIns="0" rIns="0" bIns="0" rtlCol="0" anchor="t"/>
          <a:lstStyle/>
          <a:p>
            <a:pPr marL="0" indent="0" algn="l">
              <a:lnSpc>
                <a:spcPts val="1850"/>
              </a:lnSpc>
              <a:buNone/>
            </a:pPr>
            <a:r>
              <a:rPr lang="en-US" sz="1300" dirty="0">
                <a:solidFill>
                  <a:srgbClr val="272525"/>
                </a:solidFill>
                <a:latin typeface="Inter" pitchFamily="34" charset="0"/>
                <a:ea typeface="Inter" pitchFamily="34" charset="-122"/>
                <a:cs typeface="Inter" pitchFamily="34" charset="-120"/>
              </a:rPr>
              <a:t>File the Quarterly Federal Excise Tax Return each quarter to report collected amounts.</a:t>
            </a:r>
            <a:endParaRPr lang="en-US" sz="1300" dirty="0"/>
          </a:p>
        </p:txBody>
      </p:sp>
      <p:sp>
        <p:nvSpPr>
          <p:cNvPr id="21" name="Shape 16"/>
          <p:cNvSpPr/>
          <p:nvPr/>
        </p:nvSpPr>
        <p:spPr>
          <a:xfrm>
            <a:off x="7633692" y="4696539"/>
            <a:ext cx="5546408" cy="169902"/>
          </a:xfrm>
          <a:prstGeom prst="roundRect">
            <a:avLst>
              <a:gd name="adj" fmla="val 42025"/>
            </a:avLst>
          </a:prstGeom>
          <a:solidFill>
            <a:srgbClr val="DADBF1"/>
          </a:solidFill>
          <a:ln w="7620">
            <a:solidFill>
              <a:srgbClr val="C0C1D7"/>
            </a:solidFill>
            <a:prstDash val="solid"/>
          </a:ln>
        </p:spPr>
        <p:txBody>
          <a:bodyPr/>
          <a:lstStyle/>
          <a:p>
            <a:endParaRPr lang="en-US"/>
          </a:p>
        </p:txBody>
      </p:sp>
      <p:sp>
        <p:nvSpPr>
          <p:cNvPr id="22" name="Shape 17"/>
          <p:cNvSpPr/>
          <p:nvPr/>
        </p:nvSpPr>
        <p:spPr>
          <a:xfrm>
            <a:off x="7378779" y="4526459"/>
            <a:ext cx="509945" cy="509945"/>
          </a:xfrm>
          <a:prstGeom prst="roundRect">
            <a:avLst>
              <a:gd name="adj" fmla="val 89657"/>
            </a:avLst>
          </a:prstGeom>
          <a:solidFill>
            <a:srgbClr val="DADBF1"/>
          </a:solidFill>
          <a:ln w="7620">
            <a:solidFill>
              <a:srgbClr val="C0C1D7"/>
            </a:solidFill>
            <a:prstDash val="solid"/>
          </a:ln>
        </p:spPr>
        <p:txBody>
          <a:bodyPr/>
          <a:lstStyle/>
          <a:p>
            <a:endParaRPr lang="en-US"/>
          </a:p>
        </p:txBody>
      </p:sp>
      <p:pic>
        <p:nvPicPr>
          <p:cNvPr id="2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6295" y="4653975"/>
            <a:ext cx="254913" cy="254913"/>
          </a:xfrm>
          <a:prstGeom prst="rect">
            <a:avLst/>
          </a:prstGeom>
        </p:spPr>
      </p:pic>
      <p:sp>
        <p:nvSpPr>
          <p:cNvPr id="24" name="Text 18"/>
          <p:cNvSpPr/>
          <p:nvPr/>
        </p:nvSpPr>
        <p:spPr>
          <a:xfrm>
            <a:off x="7548682" y="5163860"/>
            <a:ext cx="2788325" cy="265628"/>
          </a:xfrm>
          <a:prstGeom prst="rect">
            <a:avLst/>
          </a:prstGeom>
          <a:noFill/>
          <a:ln/>
        </p:spPr>
        <p:txBody>
          <a:bodyPr wrap="none" lIns="0" tIns="0" rIns="0" bIns="0" rtlCol="0" anchor="t"/>
          <a:lstStyle/>
          <a:p>
            <a:pPr marL="0" indent="0" algn="l">
              <a:lnSpc>
                <a:spcPts val="2050"/>
              </a:lnSpc>
              <a:buNone/>
            </a:pPr>
            <a:r>
              <a:rPr lang="en-US" sz="1650" b="1" dirty="0">
                <a:solidFill>
                  <a:srgbClr val="272525"/>
                </a:solidFill>
                <a:latin typeface="Inter Bold" pitchFamily="34" charset="0"/>
                <a:ea typeface="Inter Bold" pitchFamily="34" charset="-122"/>
                <a:cs typeface="Inter Bold" pitchFamily="34" charset="-120"/>
              </a:rPr>
              <a:t>Step 4 — Maintain Records</a:t>
            </a:r>
            <a:endParaRPr lang="en-US" sz="1650" dirty="0"/>
          </a:p>
        </p:txBody>
      </p:sp>
      <p:sp>
        <p:nvSpPr>
          <p:cNvPr id="25" name="Text 19"/>
          <p:cNvSpPr/>
          <p:nvPr/>
        </p:nvSpPr>
        <p:spPr>
          <a:xfrm>
            <a:off x="7548682" y="5505926"/>
            <a:ext cx="5461635" cy="475774"/>
          </a:xfrm>
          <a:prstGeom prst="rect">
            <a:avLst/>
          </a:prstGeom>
          <a:noFill/>
          <a:ln/>
        </p:spPr>
        <p:txBody>
          <a:bodyPr wrap="square" lIns="0" tIns="0" rIns="0" bIns="0" rtlCol="0" anchor="t"/>
          <a:lstStyle/>
          <a:p>
            <a:pPr marL="0" indent="0" algn="l">
              <a:lnSpc>
                <a:spcPts val="1850"/>
              </a:lnSpc>
              <a:buNone/>
            </a:pPr>
            <a:r>
              <a:rPr lang="en-US" sz="1300" dirty="0">
                <a:solidFill>
                  <a:srgbClr val="272525"/>
                </a:solidFill>
                <a:latin typeface="Inter" pitchFamily="34" charset="0"/>
                <a:ea typeface="Inter" pitchFamily="34" charset="-122"/>
                <a:cs typeface="Inter" pitchFamily="34" charset="-120"/>
              </a:rPr>
              <a:t>Retain transfer date, amount, payment method, sender identity, and destination country.</a:t>
            </a:r>
            <a:endParaRPr lang="en-US" sz="1300" dirty="0"/>
          </a:p>
        </p:txBody>
      </p:sp>
      <p:sp>
        <p:nvSpPr>
          <p:cNvPr id="26" name="Shape 20"/>
          <p:cNvSpPr/>
          <p:nvPr/>
        </p:nvSpPr>
        <p:spPr>
          <a:xfrm>
            <a:off x="1450062" y="6549747"/>
            <a:ext cx="11730157" cy="845106"/>
          </a:xfrm>
          <a:prstGeom prst="roundRect">
            <a:avLst>
              <a:gd name="adj" fmla="val 8449"/>
            </a:avLst>
          </a:prstGeom>
          <a:solidFill>
            <a:srgbClr val="C7C9EA"/>
          </a:solidFill>
          <a:ln/>
        </p:spPr>
        <p:txBody>
          <a:bodyPr/>
          <a:lstStyle/>
          <a:p>
            <a:endParaRPr lang="en-US"/>
          </a:p>
        </p:txBody>
      </p:sp>
      <p:pic>
        <p:nvPicPr>
          <p:cNvPr id="27" name="Image 4" descr="preencoded.png"/>
          <p:cNvPicPr>
            <a:picLocks noChangeAspect="1"/>
          </p:cNvPicPr>
          <p:nvPr/>
        </p:nvPicPr>
        <p:blipFill>
          <a:blip r:embed="rId11"/>
          <a:stretch>
            <a:fillRect/>
          </a:stretch>
        </p:blipFill>
        <p:spPr>
          <a:xfrm>
            <a:off x="1619964" y="6796207"/>
            <a:ext cx="212408" cy="169902"/>
          </a:xfrm>
          <a:prstGeom prst="rect">
            <a:avLst/>
          </a:prstGeom>
        </p:spPr>
      </p:pic>
      <p:sp>
        <p:nvSpPr>
          <p:cNvPr id="28" name="Text 21"/>
          <p:cNvSpPr/>
          <p:nvPr/>
        </p:nvSpPr>
        <p:spPr>
          <a:xfrm>
            <a:off x="2002274" y="6719530"/>
            <a:ext cx="11008043" cy="475774"/>
          </a:xfrm>
          <a:prstGeom prst="rect">
            <a:avLst/>
          </a:prstGeom>
          <a:noFill/>
          <a:ln/>
        </p:spPr>
        <p:txBody>
          <a:bodyPr wrap="square" lIns="0" tIns="0" rIns="0" bIns="0" rtlCol="0" anchor="t"/>
          <a:lstStyle/>
          <a:p>
            <a:pPr marL="0" indent="0" algn="l">
              <a:lnSpc>
                <a:spcPts val="1850"/>
              </a:lnSpc>
              <a:buNone/>
            </a:pPr>
            <a:r>
              <a:rPr lang="en-US" sz="1300" b="1" dirty="0">
                <a:solidFill>
                  <a:srgbClr val="000000"/>
                </a:solidFill>
                <a:latin typeface="Inter" pitchFamily="34" charset="0"/>
                <a:ea typeface="Inter" pitchFamily="34" charset="-122"/>
                <a:cs typeface="Inter" pitchFamily="34" charset="-120"/>
              </a:rPr>
              <a:t>Secondary Liability Warning:</a:t>
            </a:r>
            <a:r>
              <a:rPr lang="en-US" sz="1300" dirty="0">
                <a:solidFill>
                  <a:srgbClr val="000000"/>
                </a:solidFill>
                <a:latin typeface="Inter" pitchFamily="34" charset="0"/>
                <a:ea typeface="Inter" pitchFamily="34" charset="-122"/>
                <a:cs typeface="Inter" pitchFamily="34" charset="-120"/>
              </a:rPr>
              <a:t> If a provider fails to collect the tax, the </a:t>
            </a:r>
            <a:r>
              <a:rPr lang="en-US" sz="1300" b="1" dirty="0">
                <a:solidFill>
                  <a:srgbClr val="000000"/>
                </a:solidFill>
                <a:latin typeface="Inter" pitchFamily="34" charset="0"/>
                <a:ea typeface="Inter" pitchFamily="34" charset="-122"/>
                <a:cs typeface="Inter" pitchFamily="34" charset="-120"/>
              </a:rPr>
              <a:t>provider itself becomes liable</a:t>
            </a:r>
            <a:r>
              <a:rPr lang="en-US" sz="1300" dirty="0">
                <a:solidFill>
                  <a:srgbClr val="000000"/>
                </a:solidFill>
                <a:latin typeface="Inter" pitchFamily="34" charset="0"/>
                <a:ea typeface="Inter" pitchFamily="34" charset="-122"/>
                <a:cs typeface="Inter" pitchFamily="34" charset="-120"/>
              </a:rPr>
              <a:t> for the uncollected amount — not the sender.</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690324" y="1187410"/>
            <a:ext cx="1947624" cy="353973"/>
          </a:xfrm>
          <a:prstGeom prst="roundRect">
            <a:avLst>
              <a:gd name="adj" fmla="val 18723"/>
            </a:avLst>
          </a:prstGeom>
          <a:solidFill>
            <a:srgbClr val="DADBF1"/>
          </a:solidFill>
          <a:ln/>
        </p:spPr>
        <p:txBody>
          <a:bodyPr/>
          <a:lstStyle/>
          <a:p>
            <a:endParaRPr lang="en-US"/>
          </a:p>
        </p:txBody>
      </p:sp>
      <p:sp>
        <p:nvSpPr>
          <p:cNvPr id="3" name="Text 1"/>
          <p:cNvSpPr/>
          <p:nvPr/>
        </p:nvSpPr>
        <p:spPr>
          <a:xfrm>
            <a:off x="808553" y="1246465"/>
            <a:ext cx="1711166" cy="235863"/>
          </a:xfrm>
          <a:prstGeom prst="rect">
            <a:avLst/>
          </a:prstGeom>
          <a:noFill/>
          <a:ln/>
        </p:spPr>
        <p:txBody>
          <a:bodyPr wrap="none" lIns="0" tIns="0" rIns="0" bIns="0" rtlCol="0" anchor="t"/>
          <a:lstStyle/>
          <a:p>
            <a:pPr marL="0" indent="0" algn="l">
              <a:lnSpc>
                <a:spcPts val="1850"/>
              </a:lnSpc>
              <a:buNone/>
            </a:pPr>
            <a:r>
              <a:rPr lang="en-US" sz="1200" dirty="0">
                <a:solidFill>
                  <a:srgbClr val="272525"/>
                </a:solidFill>
                <a:latin typeface="Inter" pitchFamily="34" charset="0"/>
                <a:ea typeface="Inter" pitchFamily="34" charset="-122"/>
                <a:cs typeface="Inter" pitchFamily="34" charset="-120"/>
              </a:rPr>
              <a:t>PROVIDER DEFINITION</a:t>
            </a:r>
            <a:endParaRPr lang="en-US" sz="1200" dirty="0"/>
          </a:p>
        </p:txBody>
      </p:sp>
      <p:sp>
        <p:nvSpPr>
          <p:cNvPr id="4" name="Text 2"/>
          <p:cNvSpPr/>
          <p:nvPr/>
        </p:nvSpPr>
        <p:spPr>
          <a:xfrm>
            <a:off x="690324" y="1609963"/>
            <a:ext cx="9492496" cy="616387"/>
          </a:xfrm>
          <a:prstGeom prst="rect">
            <a:avLst/>
          </a:prstGeom>
          <a:noFill/>
          <a:ln/>
        </p:spPr>
        <p:txBody>
          <a:bodyPr wrap="none" lIns="0" tIns="0" rIns="0" bIns="0" rtlCol="0" anchor="t"/>
          <a:lstStyle/>
          <a:p>
            <a:pPr marL="0" indent="0" algn="l">
              <a:lnSpc>
                <a:spcPts val="4850"/>
              </a:lnSpc>
              <a:buNone/>
            </a:pPr>
            <a:r>
              <a:rPr lang="en-US" sz="3850" b="1" dirty="0">
                <a:solidFill>
                  <a:srgbClr val="000000"/>
                </a:solidFill>
                <a:latin typeface="Inter Bold" pitchFamily="34" charset="0"/>
                <a:ea typeface="Inter Bold" pitchFamily="34" charset="-122"/>
                <a:cs typeface="Inter Bold" pitchFamily="34" charset="-120"/>
              </a:rPr>
              <a:t>Who Is a Remittance Transfer Provider?</a:t>
            </a:r>
            <a:endParaRPr lang="en-US" sz="3850" dirty="0"/>
          </a:p>
        </p:txBody>
      </p:sp>
      <p:sp>
        <p:nvSpPr>
          <p:cNvPr id="5" name="Text 3"/>
          <p:cNvSpPr/>
          <p:nvPr/>
        </p:nvSpPr>
        <p:spPr>
          <a:xfrm>
            <a:off x="690324" y="2483525"/>
            <a:ext cx="13249751" cy="590074"/>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The definition under IRC Section 4475 is </a:t>
            </a:r>
            <a:r>
              <a:rPr lang="en-US" sz="1550" b="1" dirty="0">
                <a:solidFill>
                  <a:srgbClr val="272525"/>
                </a:solidFill>
                <a:latin typeface="Inter" pitchFamily="34" charset="0"/>
                <a:ea typeface="Inter" pitchFamily="34" charset="-122"/>
                <a:cs typeface="Inter" pitchFamily="34" charset="-120"/>
              </a:rPr>
              <a:t>intentionally broad</a:t>
            </a:r>
            <a:r>
              <a:rPr lang="en-US" sz="1550" dirty="0">
                <a:solidFill>
                  <a:srgbClr val="272525"/>
                </a:solidFill>
                <a:latin typeface="Inter" pitchFamily="34" charset="0"/>
                <a:ea typeface="Inter" pitchFamily="34" charset="-122"/>
                <a:cs typeface="Inter" pitchFamily="34" charset="-120"/>
              </a:rPr>
              <a:t>, capturing a wide range of businesses that facilitate cross-border consumer transfers.</a:t>
            </a:r>
            <a:endParaRPr lang="en-US" sz="1550" dirty="0"/>
          </a:p>
        </p:txBody>
      </p:sp>
      <p:sp>
        <p:nvSpPr>
          <p:cNvPr id="6" name="Shape 4"/>
          <p:cNvSpPr/>
          <p:nvPr/>
        </p:nvSpPr>
        <p:spPr>
          <a:xfrm>
            <a:off x="690324" y="3266480"/>
            <a:ext cx="6539151" cy="1410653"/>
          </a:xfrm>
          <a:prstGeom prst="roundRect">
            <a:avLst>
              <a:gd name="adj" fmla="val 33558"/>
            </a:avLst>
          </a:prstGeom>
          <a:solidFill>
            <a:srgbClr val="DADBF1"/>
          </a:solidFill>
          <a:ln w="7620">
            <a:solidFill>
              <a:srgbClr val="C0C1D7"/>
            </a:solidFill>
            <a:prstDash val="solid"/>
          </a:ln>
        </p:spPr>
        <p:txBody>
          <a:bodyPr/>
          <a:lstStyle/>
          <a:p>
            <a:endParaRPr lang="en-US"/>
          </a:p>
        </p:txBody>
      </p:sp>
      <p:sp>
        <p:nvSpPr>
          <p:cNvPr id="7" name="Text 5"/>
          <p:cNvSpPr/>
          <p:nvPr/>
        </p:nvSpPr>
        <p:spPr>
          <a:xfrm>
            <a:off x="895112" y="3471267"/>
            <a:ext cx="3173373" cy="30813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Money Transfer Operators</a:t>
            </a:r>
            <a:endParaRPr lang="en-US" sz="1900" dirty="0"/>
          </a:p>
        </p:txBody>
      </p:sp>
      <p:sp>
        <p:nvSpPr>
          <p:cNvPr id="8" name="Text 6"/>
          <p:cNvSpPr/>
          <p:nvPr/>
        </p:nvSpPr>
        <p:spPr>
          <a:xfrm>
            <a:off x="895112" y="3882271"/>
            <a:ext cx="6129576" cy="590074"/>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Western Union, MoneyGram, and similar providers with large retail agent networks across the U.S.</a:t>
            </a:r>
            <a:endParaRPr lang="en-US" sz="1550" dirty="0"/>
          </a:p>
        </p:txBody>
      </p:sp>
      <p:sp>
        <p:nvSpPr>
          <p:cNvPr id="9" name="Shape 7"/>
          <p:cNvSpPr/>
          <p:nvPr/>
        </p:nvSpPr>
        <p:spPr>
          <a:xfrm>
            <a:off x="7400925" y="3266480"/>
            <a:ext cx="6539151" cy="1410653"/>
          </a:xfrm>
          <a:prstGeom prst="roundRect">
            <a:avLst>
              <a:gd name="adj" fmla="val 33558"/>
            </a:avLst>
          </a:prstGeom>
          <a:solidFill>
            <a:srgbClr val="DADBF1"/>
          </a:solidFill>
          <a:ln w="7620">
            <a:solidFill>
              <a:srgbClr val="C0C1D7"/>
            </a:solidFill>
            <a:prstDash val="solid"/>
          </a:ln>
        </p:spPr>
        <p:txBody>
          <a:bodyPr/>
          <a:lstStyle/>
          <a:p>
            <a:endParaRPr lang="en-US"/>
          </a:p>
        </p:txBody>
      </p:sp>
      <p:sp>
        <p:nvSpPr>
          <p:cNvPr id="10" name="Text 8"/>
          <p:cNvSpPr/>
          <p:nvPr/>
        </p:nvSpPr>
        <p:spPr>
          <a:xfrm>
            <a:off x="7605713" y="3471267"/>
            <a:ext cx="3454598" cy="30813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Digital and Fintech Platforms</a:t>
            </a:r>
            <a:endParaRPr lang="en-US" sz="1900" dirty="0"/>
          </a:p>
        </p:txBody>
      </p:sp>
      <p:sp>
        <p:nvSpPr>
          <p:cNvPr id="11" name="Text 9"/>
          <p:cNvSpPr/>
          <p:nvPr/>
        </p:nvSpPr>
        <p:spPr>
          <a:xfrm>
            <a:off x="7605713" y="3882271"/>
            <a:ext cx="6129576" cy="590074"/>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Digital payment companies offering cross-border consumer transfer services, including app-based providers.</a:t>
            </a:r>
            <a:endParaRPr lang="en-US" sz="1550" dirty="0"/>
          </a:p>
        </p:txBody>
      </p:sp>
      <p:sp>
        <p:nvSpPr>
          <p:cNvPr id="12" name="Shape 10"/>
          <p:cNvSpPr/>
          <p:nvPr/>
        </p:nvSpPr>
        <p:spPr>
          <a:xfrm>
            <a:off x="690324" y="4848582"/>
            <a:ext cx="6539151" cy="1410653"/>
          </a:xfrm>
          <a:prstGeom prst="roundRect">
            <a:avLst>
              <a:gd name="adj" fmla="val 33558"/>
            </a:avLst>
          </a:prstGeom>
          <a:solidFill>
            <a:srgbClr val="DADBF1"/>
          </a:solidFill>
          <a:ln w="7620">
            <a:solidFill>
              <a:srgbClr val="C0C1D7"/>
            </a:solidFill>
            <a:prstDash val="solid"/>
          </a:ln>
        </p:spPr>
        <p:txBody>
          <a:bodyPr/>
          <a:lstStyle/>
          <a:p>
            <a:endParaRPr lang="en-US"/>
          </a:p>
        </p:txBody>
      </p:sp>
      <p:sp>
        <p:nvSpPr>
          <p:cNvPr id="13" name="Text 11"/>
          <p:cNvSpPr/>
          <p:nvPr/>
        </p:nvSpPr>
        <p:spPr>
          <a:xfrm>
            <a:off x="895112" y="5053370"/>
            <a:ext cx="4969550" cy="30813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Non-Bank FX and Remittance Businesses</a:t>
            </a:r>
            <a:endParaRPr lang="en-US" sz="1900" dirty="0"/>
          </a:p>
        </p:txBody>
      </p:sp>
      <p:sp>
        <p:nvSpPr>
          <p:cNvPr id="14" name="Text 12"/>
          <p:cNvSpPr/>
          <p:nvPr/>
        </p:nvSpPr>
        <p:spPr>
          <a:xfrm>
            <a:off x="895112" y="5464373"/>
            <a:ext cx="6129576" cy="590074"/>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Foreign exchange dealers and remittance businesses operating outside the traditional banking system.</a:t>
            </a:r>
            <a:endParaRPr lang="en-US" sz="1550" dirty="0"/>
          </a:p>
        </p:txBody>
      </p:sp>
      <p:sp>
        <p:nvSpPr>
          <p:cNvPr id="15" name="Shape 13"/>
          <p:cNvSpPr/>
          <p:nvPr/>
        </p:nvSpPr>
        <p:spPr>
          <a:xfrm>
            <a:off x="7400925" y="4848582"/>
            <a:ext cx="6539151" cy="1410653"/>
          </a:xfrm>
          <a:prstGeom prst="roundRect">
            <a:avLst>
              <a:gd name="adj" fmla="val 33558"/>
            </a:avLst>
          </a:prstGeom>
          <a:solidFill>
            <a:srgbClr val="DADBF1"/>
          </a:solidFill>
          <a:ln w="7620">
            <a:solidFill>
              <a:srgbClr val="C0C1D7"/>
            </a:solidFill>
            <a:prstDash val="solid"/>
          </a:ln>
        </p:spPr>
        <p:txBody>
          <a:bodyPr/>
          <a:lstStyle/>
          <a:p>
            <a:endParaRPr lang="en-US"/>
          </a:p>
        </p:txBody>
      </p:sp>
      <p:sp>
        <p:nvSpPr>
          <p:cNvPr id="16" name="Text 14"/>
          <p:cNvSpPr/>
          <p:nvPr/>
        </p:nvSpPr>
        <p:spPr>
          <a:xfrm>
            <a:off x="7605713" y="5053370"/>
            <a:ext cx="2465427" cy="30813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Retail Locations</a:t>
            </a:r>
            <a:endParaRPr lang="en-US" sz="1900" dirty="0"/>
          </a:p>
        </p:txBody>
      </p:sp>
      <p:sp>
        <p:nvSpPr>
          <p:cNvPr id="17" name="Text 15"/>
          <p:cNvSpPr/>
          <p:nvPr/>
        </p:nvSpPr>
        <p:spPr>
          <a:xfrm>
            <a:off x="7605713" y="5464373"/>
            <a:ext cx="6129576" cy="590074"/>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Convenience stores, check cashers, pharmacies, grocery stores, and travel agencies offering money transfer services.</a:t>
            </a:r>
            <a:endParaRPr lang="en-US" sz="1550" dirty="0"/>
          </a:p>
        </p:txBody>
      </p:sp>
      <p:sp>
        <p:nvSpPr>
          <p:cNvPr id="18" name="Text 16"/>
          <p:cNvSpPr/>
          <p:nvPr/>
        </p:nvSpPr>
        <p:spPr>
          <a:xfrm>
            <a:off x="690324" y="6452116"/>
            <a:ext cx="13249751" cy="590074"/>
          </a:xfrm>
          <a:prstGeom prst="rect">
            <a:avLst/>
          </a:prstGeom>
          <a:noFill/>
          <a:ln/>
        </p:spPr>
        <p:txBody>
          <a:bodyPr wrap="square" lIns="0" tIns="0" rIns="0" bIns="0" rtlCol="0" anchor="t"/>
          <a:lstStyle/>
          <a:p>
            <a:pPr marL="0" indent="0" algn="l">
              <a:lnSpc>
                <a:spcPts val="2300"/>
              </a:lnSpc>
              <a:buNone/>
            </a:pPr>
            <a:r>
              <a:rPr lang="en-US" sz="1550" dirty="0">
                <a:solidFill>
                  <a:srgbClr val="272525"/>
                </a:solidFill>
                <a:latin typeface="Inter" pitchFamily="34" charset="0"/>
                <a:ea typeface="Inter" pitchFamily="34" charset="-122"/>
                <a:cs typeface="Inter" pitchFamily="34" charset="-120"/>
              </a:rPr>
              <a:t>Any business that facilitates a qualifying transfer funded by cash, money order, cashier's check, or similar physical instrument to a foreign recipient is subject to provider obligations — regardless of whether money transfer is its primary business.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1957</Words>
  <Application>Microsoft Office PowerPoint</Application>
  <PresentationFormat>Custom</PresentationFormat>
  <Paragraphs>209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Inter</vt:lpstr>
      <vt:lpstr>Inter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Keisha Peña</cp:lastModifiedBy>
  <cp:revision>1</cp:revision>
  <dcterms:created xsi:type="dcterms:W3CDTF">2026-03-27T18:03:41Z</dcterms:created>
  <dcterms:modified xsi:type="dcterms:W3CDTF">2026-04-01T16:19:41Z</dcterms:modified>
</cp:coreProperties>
</file>